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7" r:id="rId2"/>
    <p:sldId id="272" r:id="rId3"/>
    <p:sldId id="259" r:id="rId4"/>
    <p:sldId id="273" r:id="rId5"/>
    <p:sldId id="260" r:id="rId6"/>
    <p:sldId id="261" r:id="rId7"/>
    <p:sldId id="281" r:id="rId8"/>
    <p:sldId id="283" r:id="rId9"/>
    <p:sldId id="282" r:id="rId10"/>
    <p:sldId id="262" r:id="rId11"/>
    <p:sldId id="263" r:id="rId12"/>
    <p:sldId id="264" r:id="rId13"/>
    <p:sldId id="271" r:id="rId14"/>
    <p:sldId id="266" r:id="rId15"/>
    <p:sldId id="265" r:id="rId16"/>
    <p:sldId id="268" r:id="rId17"/>
    <p:sldId id="287" r:id="rId18"/>
    <p:sldId id="285" r:id="rId19"/>
    <p:sldId id="269" r:id="rId20"/>
    <p:sldId id="270" r:id="rId21"/>
    <p:sldId id="274" r:id="rId22"/>
    <p:sldId id="275" r:id="rId23"/>
    <p:sldId id="276" r:id="rId24"/>
    <p:sldId id="286" r:id="rId25"/>
    <p:sldId id="278" r:id="rId26"/>
    <p:sldId id="279" r:id="rId27"/>
    <p:sldId id="284" r:id="rId2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9" autoAdjust="0"/>
    <p:restoredTop sz="94660"/>
  </p:normalViewPr>
  <p:slideViewPr>
    <p:cSldViewPr>
      <p:cViewPr>
        <p:scale>
          <a:sx n="60" d="100"/>
          <a:sy n="60" d="100"/>
        </p:scale>
        <p:origin x="1662"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riângulo retângu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ítu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t-BR"/>
              <a:t>Clique para editar o estilo do título mestre</a:t>
            </a:r>
            <a:endParaRPr kumimoji="0" lang="en-US"/>
          </a:p>
        </p:txBody>
      </p:sp>
      <p:sp>
        <p:nvSpPr>
          <p:cNvPr id="17" name="Subtítu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t-BR"/>
              <a:t>Clique para editar o estilo do subtítulo mestre</a:t>
            </a:r>
            <a:endParaRPr kumimoji="0" lang="en-US"/>
          </a:p>
        </p:txBody>
      </p:sp>
      <p:grpSp>
        <p:nvGrpSpPr>
          <p:cNvPr id="2" name="Grupo 1"/>
          <p:cNvGrpSpPr/>
          <p:nvPr/>
        </p:nvGrpSpPr>
        <p:grpSpPr>
          <a:xfrm>
            <a:off x="-3765" y="4953000"/>
            <a:ext cx="9147765" cy="1912088"/>
            <a:chOff x="-3765" y="4832896"/>
            <a:chExt cx="9147765" cy="2032192"/>
          </a:xfrm>
        </p:grpSpPr>
        <p:sp>
          <p:nvSpPr>
            <p:cNvPr id="7" name="Forma liv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orma liv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orma liv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ector reto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ço Reservado para Data 29"/>
          <p:cNvSpPr>
            <a:spLocks noGrp="1"/>
          </p:cNvSpPr>
          <p:nvPr>
            <p:ph type="dt" sz="half" idx="10"/>
          </p:nvPr>
        </p:nvSpPr>
        <p:spPr/>
        <p:txBody>
          <a:bodyPr/>
          <a:lstStyle>
            <a:lvl1pPr>
              <a:defRPr>
                <a:solidFill>
                  <a:srgbClr val="FFFFFF"/>
                </a:solidFill>
              </a:defRPr>
            </a:lvl1pPr>
            <a:extLst/>
          </a:lstStyle>
          <a:p>
            <a:fld id="{CFE85CBA-B456-407B-86D5-BE3445793A46}" type="datetimeFigureOut">
              <a:rPr lang="pt-BR" smtClean="0"/>
              <a:pPr/>
              <a:t>29/08/2026</a:t>
            </a:fld>
            <a:endParaRPr lang="pt-BR"/>
          </a:p>
        </p:txBody>
      </p:sp>
      <p:sp>
        <p:nvSpPr>
          <p:cNvPr id="19" name="Espaço Reservado para Rodapé 18"/>
          <p:cNvSpPr>
            <a:spLocks noGrp="1"/>
          </p:cNvSpPr>
          <p:nvPr>
            <p:ph type="ftr" sz="quarter" idx="11"/>
          </p:nvPr>
        </p:nvSpPr>
        <p:spPr/>
        <p:txBody>
          <a:bodyPr/>
          <a:lstStyle>
            <a:lvl1pPr>
              <a:defRPr>
                <a:solidFill>
                  <a:schemeClr val="accent1">
                    <a:tint val="20000"/>
                  </a:schemeClr>
                </a:solidFill>
              </a:defRPr>
            </a:lvl1pPr>
            <a:extLst/>
          </a:lstStyle>
          <a:p>
            <a:endParaRPr lang="pt-BR"/>
          </a:p>
        </p:txBody>
      </p:sp>
      <p:sp>
        <p:nvSpPr>
          <p:cNvPr id="27" name="Espaço Reservado para Número de Slide 26"/>
          <p:cNvSpPr>
            <a:spLocks noGrp="1"/>
          </p:cNvSpPr>
          <p:nvPr>
            <p:ph type="sldNum" sz="quarter" idx="12"/>
          </p:nvPr>
        </p:nvSpPr>
        <p:spPr/>
        <p:txBody>
          <a:bodyPr/>
          <a:lstStyle>
            <a:lvl1pPr>
              <a:defRPr>
                <a:solidFill>
                  <a:srgbClr val="FFFFFF"/>
                </a:solidFill>
              </a:defRPr>
            </a:lvl1pPr>
            <a:extLst/>
          </a:lstStyle>
          <a:p>
            <a:fld id="{B6D6DBBF-8F7A-42BE-BB8F-48B50C52A91E}"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D6DBBF-8F7A-42BE-BB8F-48B50C52A91E}" type="slidenum">
              <a:rPr lang="pt-BR" smtClean="0"/>
              <a:pPr/>
              <a:t>‹nº›</a:t>
            </a:fld>
            <a:endParaRPr lang="pt-BR"/>
          </a:p>
        </p:txBody>
      </p:sp>
      <p:sp>
        <p:nvSpPr>
          <p:cNvPr id="7" name="Título 6"/>
          <p:cNvSpPr>
            <a:spLocks noGrp="1"/>
          </p:cNvSpPr>
          <p:nvPr>
            <p:ph type="title"/>
          </p:nvPr>
        </p:nvSpPr>
        <p:spPr/>
        <p:txBody>
          <a:bodyPr rtlCol="0"/>
          <a:lstStyle/>
          <a:p>
            <a:r>
              <a:rPr kumimoji="0" lang="pt-BR"/>
              <a:t>Clique para editar o estilo do título mestre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t-BR"/>
              <a:t>Clique para editar o estilo do título mestre</a:t>
            </a:r>
            <a:endParaRPr kumimoji="0" lang="en-US"/>
          </a:p>
        </p:txBody>
      </p:sp>
      <p:sp>
        <p:nvSpPr>
          <p:cNvPr id="3" name="Espaço Reservado para Tex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t-BR"/>
              <a:t>Clique para editar os estilos do texto mestre</a:t>
            </a:r>
          </a:p>
        </p:txBody>
      </p:sp>
      <p:sp>
        <p:nvSpPr>
          <p:cNvPr id="4" name="Espaço Reservado para Data 3"/>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D6DBBF-8F7A-42BE-BB8F-48B50C52A91E}" type="slidenum">
              <a:rPr lang="pt-BR" smtClean="0"/>
              <a:pPr/>
              <a:t>‹nº›</a:t>
            </a:fld>
            <a:endParaRPr lang="pt-BR"/>
          </a:p>
        </p:txBody>
      </p:sp>
      <p:sp>
        <p:nvSpPr>
          <p:cNvPr id="7" name="Divis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Divis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Ref idx="1002">
        <a:schemeClr val="bg1"/>
      </p:bgRef>
    </p:bg>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Conteúd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5" name="Espaço Reservado para Data 4"/>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6D6DBBF-8F7A-42BE-BB8F-48B50C52A91E}" type="slidenum">
              <a:rPr lang="pt-BR" smtClean="0"/>
              <a:pPr/>
              <a:t>‹nº›</a:t>
            </a:fld>
            <a:endParaRPr lang="pt-BR"/>
          </a:p>
        </p:txBody>
      </p:sp>
      <p:sp>
        <p:nvSpPr>
          <p:cNvPr id="8" name="Título 7"/>
          <p:cNvSpPr>
            <a:spLocks noGrp="1"/>
          </p:cNvSpPr>
          <p:nvPr>
            <p:ph type="title"/>
          </p:nvPr>
        </p:nvSpPr>
        <p:spPr/>
        <p:txBody>
          <a:bodyPr rtlCol="0"/>
          <a:lstStyle/>
          <a:p>
            <a:r>
              <a:rPr kumimoji="0" lang="pt-BR"/>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8229600" cy="1143000"/>
          </a:xfrm>
        </p:spPr>
        <p:txBody>
          <a:bodyPr anchor="ctr"/>
          <a:lstStyle>
            <a:lvl1pPr>
              <a:defRPr/>
            </a:lvl1pPr>
            <a:extLst/>
          </a:lstStyle>
          <a:p>
            <a:r>
              <a:rPr kumimoji="0" lang="pt-BR"/>
              <a:t>Clique para editar o estilo do título mestre</a:t>
            </a:r>
            <a:endParaRPr kumimoji="0" lang="en-US"/>
          </a:p>
        </p:txBody>
      </p:sp>
      <p:sp>
        <p:nvSpPr>
          <p:cNvPr id="3" name="Espaço Reservado para Tex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a:t>Clique para editar os estilos do texto mestre</a:t>
            </a:r>
          </a:p>
        </p:txBody>
      </p:sp>
      <p:sp>
        <p:nvSpPr>
          <p:cNvPr id="4" name="Espaço Reservado para Tex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a:t>Clique para editar os estilos do texto mestre</a:t>
            </a:r>
          </a:p>
        </p:txBody>
      </p:sp>
      <p:sp>
        <p:nvSpPr>
          <p:cNvPr id="5" name="Espaço Reservado para Conteúd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6" name="Espaço Reservado para Conteúd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7" name="Espaço Reservado para Data 6"/>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6D6DBBF-8F7A-42BE-BB8F-48B50C52A91E}"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Ref idx="1002">
        <a:schemeClr val="bg1"/>
      </p:bgRef>
    </p:bg>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6D6DBBF-8F7A-42BE-BB8F-48B50C52A91E}" type="slidenum">
              <a:rPr lang="pt-BR" smtClean="0"/>
              <a:pPr/>
              <a:t>‹nº›</a:t>
            </a:fld>
            <a:endParaRPr lang="pt-BR"/>
          </a:p>
        </p:txBody>
      </p:sp>
      <p:sp>
        <p:nvSpPr>
          <p:cNvPr id="6" name="Título 5"/>
          <p:cNvSpPr>
            <a:spLocks noGrp="1"/>
          </p:cNvSpPr>
          <p:nvPr>
            <p:ph type="title"/>
          </p:nvPr>
        </p:nvSpPr>
        <p:spPr/>
        <p:txBody>
          <a:bodyPr rtlCol="0"/>
          <a:lstStyle/>
          <a:p>
            <a:r>
              <a:rPr kumimoji="0" lang="pt-BR"/>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6D6DBBF-8F7A-42BE-BB8F-48B50C52A91E}"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t-BR"/>
              <a:t>Clique para editar o estilo do título mestre</a:t>
            </a:r>
            <a:endParaRPr kumimoji="0" lang="en-US"/>
          </a:p>
        </p:txBody>
      </p:sp>
      <p:sp>
        <p:nvSpPr>
          <p:cNvPr id="3" name="Espaço Reservado para Tex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t-BR"/>
              <a:t>Clique para editar os estilos do texto mestre</a:t>
            </a:r>
          </a:p>
        </p:txBody>
      </p:sp>
      <p:sp>
        <p:nvSpPr>
          <p:cNvPr id="4" name="Espaço Reservado para Conteúd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5" name="Espaço Reservado para Data 4"/>
          <p:cNvSpPr>
            <a:spLocks noGrp="1"/>
          </p:cNvSpPr>
          <p:nvPr>
            <p:ph type="dt" sz="half" idx="10"/>
          </p:nvPr>
        </p:nvSpPr>
        <p:spPr>
          <a:xfrm>
            <a:off x="6727032" y="6407944"/>
            <a:ext cx="1920240" cy="365760"/>
          </a:xfrm>
        </p:spPr>
        <p:txBody>
          <a:bodyPr/>
          <a:lstStyle/>
          <a:p>
            <a:fld id="{CFE85CBA-B456-407B-86D5-BE3445793A46}" type="datetimeFigureOut">
              <a:rPr lang="pt-BR" smtClean="0"/>
              <a:pPr/>
              <a:t>29/08/2026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6D6DBBF-8F7A-42BE-BB8F-48B50C52A91E}"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1"/>
      </p:bgRef>
    </p:bg>
    <p:spTree>
      <p:nvGrpSpPr>
        <p:cNvPr id="1" name=""/>
        <p:cNvGrpSpPr/>
        <p:nvPr/>
      </p:nvGrpSpPr>
      <p:grpSpPr>
        <a:xfrm>
          <a:off x="0" y="0"/>
          <a:ext cx="0" cy="0"/>
          <a:chOff x="0" y="0"/>
          <a:chExt cx="0" cy="0"/>
        </a:xfrm>
      </p:grpSpPr>
      <p:sp>
        <p:nvSpPr>
          <p:cNvPr id="4" name="Espaço Reservado para Tex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t-BR"/>
              <a:t>Clique para editar os estilos do texto mestre</a:t>
            </a:r>
          </a:p>
        </p:txBody>
      </p:sp>
      <p:sp>
        <p:nvSpPr>
          <p:cNvPr id="3" name="Espaço Reservado para Imagem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t-BR"/>
              <a:t>Clique no ícone para adicionar uma imagem</a:t>
            </a:r>
            <a:endParaRPr kumimoji="0" lang="en-US" dirty="0"/>
          </a:p>
        </p:txBody>
      </p:sp>
      <p:sp>
        <p:nvSpPr>
          <p:cNvPr id="5" name="Espaço Reservado para Data 4"/>
          <p:cNvSpPr>
            <a:spLocks noGrp="1"/>
          </p:cNvSpPr>
          <p:nvPr>
            <p:ph type="dt" sz="half" idx="10"/>
          </p:nvPr>
        </p:nvSpPr>
        <p:spPr/>
        <p:txBody>
          <a:bodyPr/>
          <a:lstStyle>
            <a:lvl1pPr>
              <a:defRPr>
                <a:solidFill>
                  <a:schemeClr val="tx1"/>
                </a:solidFill>
              </a:defRPr>
            </a:lvl1pPr>
            <a:extLst/>
          </a:lstStyle>
          <a:p>
            <a:fld id="{CFE85CBA-B456-407B-86D5-BE3445793A46}" type="datetimeFigureOut">
              <a:rPr lang="pt-BR" smtClean="0"/>
              <a:pPr/>
              <a:t>29/08/2026</a:t>
            </a:fld>
            <a:endParaRPr lang="pt-BR"/>
          </a:p>
        </p:txBody>
      </p:sp>
      <p:sp>
        <p:nvSpPr>
          <p:cNvPr id="6" name="Espaço Reservado para Rodapé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t-BR"/>
          </a:p>
        </p:txBody>
      </p:sp>
      <p:sp>
        <p:nvSpPr>
          <p:cNvPr id="7" name="Espaço Reservado para Número de Slide 6"/>
          <p:cNvSpPr>
            <a:spLocks noGrp="1"/>
          </p:cNvSpPr>
          <p:nvPr>
            <p:ph type="sldNum" sz="quarter" idx="12"/>
          </p:nvPr>
        </p:nvSpPr>
        <p:spPr/>
        <p:txBody>
          <a:bodyPr/>
          <a:lstStyle>
            <a:lvl1pPr>
              <a:defRPr>
                <a:solidFill>
                  <a:schemeClr val="tx1"/>
                </a:solidFill>
              </a:defRPr>
            </a:lvl1pPr>
            <a:extLst/>
          </a:lstStyle>
          <a:p>
            <a:fld id="{B6D6DBBF-8F7A-42BE-BB8F-48B50C52A91E}" type="slidenum">
              <a:rPr lang="pt-BR" smtClean="0"/>
              <a:pPr/>
              <a:t>‹nº›</a:t>
            </a:fld>
            <a:endParaRPr lang="pt-BR"/>
          </a:p>
        </p:txBody>
      </p:sp>
      <p:sp>
        <p:nvSpPr>
          <p:cNvPr id="2" name="Títu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t-BR"/>
              <a:t>Clique para editar o estilo do título mestre</a:t>
            </a:r>
            <a:endParaRPr kumimoji="0" lang="en-US"/>
          </a:p>
        </p:txBody>
      </p:sp>
      <p:sp>
        <p:nvSpPr>
          <p:cNvPr id="8" name="Forma liv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orma liv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ângulo retângulo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ector reto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Divis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Divis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a:t>Clique para editar o estilo do título mestre</a:t>
            </a:r>
            <a:endParaRPr kumimoji="0" lang="en-US"/>
          </a:p>
        </p:txBody>
      </p:sp>
      <p:sp>
        <p:nvSpPr>
          <p:cNvPr id="3" name="Espaço Reservado para Texto Vertical 2"/>
          <p:cNvSpPr>
            <a:spLocks noGrp="1"/>
          </p:cNvSpPr>
          <p:nvPr>
            <p:ph type="body" orient="vert" idx="1"/>
          </p:nvPr>
        </p:nvSpPr>
        <p:spPr>
          <a:xfrm>
            <a:off x="457200" y="1481329"/>
            <a:ext cx="8229600" cy="4386071"/>
          </a:xfrm>
        </p:spPr>
        <p:txBody>
          <a:bodyPr vert="eaVer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D6DBBF-8F7A-42BE-BB8F-48B50C52A91E}"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44013" y="274640"/>
            <a:ext cx="1777470" cy="5592761"/>
          </a:xfrm>
        </p:spPr>
        <p:txBody>
          <a:bodyPr vert="eaVert"/>
          <a:lstStyle/>
          <a:p>
            <a:r>
              <a:rPr kumimoji="0" lang="pt-BR"/>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41"/>
            <a:ext cx="6324600" cy="5592760"/>
          </a:xfrm>
        </p:spPr>
        <p:txBody>
          <a:bodyPr vert="eaVert"/>
          <a:lstStyle/>
          <a:p>
            <a:pPr lvl="0" eaLnBrk="1" latinLnBrk="0" hangingPunct="1"/>
            <a:r>
              <a:rPr lang="pt-BR"/>
              <a:t>Clique para editar os estilos do texto mestre</a:t>
            </a:r>
          </a:p>
          <a:p>
            <a:pPr lvl="1" eaLnBrk="1" latinLnBrk="0" hangingPunct="1"/>
            <a:r>
              <a:rPr lang="pt-BR"/>
              <a:t>Segundo nível</a:t>
            </a:r>
          </a:p>
          <a:p>
            <a:pPr lvl="2" eaLnBrk="1" latinLnBrk="0" hangingPunct="1"/>
            <a:r>
              <a:rPr lang="pt-BR"/>
              <a:t>Terceiro nível</a:t>
            </a:r>
          </a:p>
          <a:p>
            <a:pPr lvl="3" eaLnBrk="1" latinLnBrk="0" hangingPunct="1"/>
            <a:r>
              <a:rPr lang="pt-BR"/>
              <a:t>Quarto nível</a:t>
            </a:r>
          </a:p>
          <a:p>
            <a:pPr lvl="4" eaLnBrk="1" latinLnBrk="0" hangingPunct="1"/>
            <a:r>
              <a:rPr lang="pt-BR"/>
              <a:t>Quinto nível</a:t>
            </a:r>
            <a:endParaRPr kumimoji="0" lang="en-US"/>
          </a:p>
        </p:txBody>
      </p:sp>
      <p:sp>
        <p:nvSpPr>
          <p:cNvPr id="4" name="Espaço Reservado para Data 3"/>
          <p:cNvSpPr>
            <a:spLocks noGrp="1"/>
          </p:cNvSpPr>
          <p:nvPr>
            <p:ph type="dt" sz="half" idx="10"/>
          </p:nvPr>
        </p:nvSpPr>
        <p:spPr/>
        <p:txBody>
          <a:bodyPr/>
          <a:lstStyle/>
          <a:p>
            <a:fld id="{CFE85CBA-B456-407B-86D5-BE3445793A46}" type="datetimeFigureOut">
              <a:rPr lang="pt-BR" smtClean="0"/>
              <a:pPr/>
              <a:t>29/08/2026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6D6DBBF-8F7A-42BE-BB8F-48B50C52A91E}"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a liv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orma liv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ângulo retângulo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ector reto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ço Reservado para Títu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pt-BR"/>
              <a:t>Clique para editar o estilo do título mestre</a:t>
            </a:r>
            <a:endParaRPr kumimoji="0" lang="en-US"/>
          </a:p>
        </p:txBody>
      </p:sp>
      <p:sp>
        <p:nvSpPr>
          <p:cNvPr id="30" name="Espaço Reservado para Texto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pt-BR"/>
              <a:t>Clique para editar os estilos do texto mestre</a:t>
            </a:r>
          </a:p>
          <a:p>
            <a:pPr lvl="1" eaLnBrk="1" latinLnBrk="0" hangingPunct="1"/>
            <a:r>
              <a:rPr kumimoji="0" lang="pt-BR"/>
              <a:t>Segundo nível</a:t>
            </a:r>
          </a:p>
          <a:p>
            <a:pPr lvl="2" eaLnBrk="1" latinLnBrk="0" hangingPunct="1"/>
            <a:r>
              <a:rPr kumimoji="0" lang="pt-BR"/>
              <a:t>Terceiro nível</a:t>
            </a:r>
          </a:p>
          <a:p>
            <a:pPr lvl="3" eaLnBrk="1" latinLnBrk="0" hangingPunct="1"/>
            <a:r>
              <a:rPr kumimoji="0" lang="pt-BR"/>
              <a:t>Quarto nível</a:t>
            </a:r>
          </a:p>
          <a:p>
            <a:pPr lvl="4" eaLnBrk="1" latinLnBrk="0" hangingPunct="1"/>
            <a:r>
              <a:rPr kumimoji="0" lang="pt-BR"/>
              <a:t>Quinto nível</a:t>
            </a:r>
            <a:endParaRPr kumimoji="0" lang="en-US"/>
          </a:p>
        </p:txBody>
      </p:sp>
      <p:sp>
        <p:nvSpPr>
          <p:cNvPr id="10" name="Espaço Reservado para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FE85CBA-B456-407B-86D5-BE3445793A46}" type="datetimeFigureOut">
              <a:rPr lang="pt-BR" smtClean="0"/>
              <a:pPr/>
              <a:t>29/08/2026</a:t>
            </a:fld>
            <a:endParaRPr lang="pt-BR"/>
          </a:p>
        </p:txBody>
      </p:sp>
      <p:sp>
        <p:nvSpPr>
          <p:cNvPr id="22" name="Espaço Reservado para Rodapé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t-BR"/>
          </a:p>
        </p:txBody>
      </p:sp>
      <p:sp>
        <p:nvSpPr>
          <p:cNvPr id="18" name="Espaço Reservado para Número de Slid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D6DBBF-8F7A-42BE-BB8F-48B50C52A91E}"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ruzeirinho@sorocaba.sp.gov.br" TargetMode="External"/><Relationship Id="rId2" Type="http://schemas.openxmlformats.org/officeDocument/2006/relationships/hyperlink" Target="https://esporte.sorocaba.sp.gov.br/campeonatos/cruzeirinho-2026/"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hyperlink" Target="mailto:cruzeirinhosorocaba@gmail.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67544" y="260648"/>
            <a:ext cx="8229600" cy="4563888"/>
          </a:xfrm>
        </p:spPr>
        <p:txBody>
          <a:bodyPr>
            <a:normAutofit fontScale="90000"/>
          </a:bodyPr>
          <a:lstStyle/>
          <a:p>
            <a:pPr algn="ctr">
              <a:defRPr/>
            </a:pPr>
            <a:br>
              <a:rPr lang="pt-BR" sz="5400" dirty="0">
                <a:solidFill>
                  <a:schemeClr val="tx1"/>
                </a:solidFill>
              </a:rPr>
            </a:br>
            <a:br>
              <a:rPr lang="pt-BR" sz="5400" dirty="0">
                <a:solidFill>
                  <a:schemeClr val="tx1"/>
                </a:solidFill>
              </a:rPr>
            </a:br>
            <a:br>
              <a:rPr lang="pt-BR" sz="5400" dirty="0">
                <a:solidFill>
                  <a:schemeClr val="tx1"/>
                </a:solidFill>
              </a:rPr>
            </a:br>
            <a:br>
              <a:rPr lang="pt-BR" sz="5400" dirty="0">
                <a:solidFill>
                  <a:schemeClr val="tx1"/>
                </a:solidFill>
              </a:rPr>
            </a:br>
            <a:r>
              <a:rPr lang="pt-BR" sz="6200" dirty="0">
                <a:solidFill>
                  <a:schemeClr val="tx1"/>
                </a:solidFill>
                <a:latin typeface="Times New Roman" pitchFamily="18" charset="0"/>
                <a:cs typeface="Times New Roman" pitchFamily="18" charset="0"/>
              </a:rPr>
              <a:t>CONGRESSO TÉCNICO</a:t>
            </a:r>
            <a:br>
              <a:rPr lang="pt-BR" sz="6000" dirty="0">
                <a:solidFill>
                  <a:schemeClr val="accent6"/>
                </a:solidFill>
              </a:rPr>
            </a:br>
            <a:br>
              <a:rPr lang="pt-BR" sz="6000" dirty="0">
                <a:solidFill>
                  <a:srgbClr val="FFC000"/>
                </a:solidFill>
                <a:latin typeface="Arabic Typesetting" pitchFamily="66" charset="-78"/>
                <a:cs typeface="Arabic Typesetting" pitchFamily="66" charset="-78"/>
              </a:rPr>
            </a:br>
            <a:endParaRPr lang="pt-BR" sz="6000" b="1" dirty="0">
              <a:solidFill>
                <a:srgbClr val="FFC000"/>
              </a:solidFill>
              <a:latin typeface="Times New Roman" pitchFamily="18" charset="0"/>
              <a:cs typeface="Times New Roman" pitchFamily="18" charset="0"/>
            </a:endParaRPr>
          </a:p>
        </p:txBody>
      </p:sp>
      <p:pic>
        <p:nvPicPr>
          <p:cNvPr id="3" name="Imagem 2" descr="C:\Users\mflorio\Desktop\Novo logo_PMS\logotipo-sequav-pms-01.png"/>
          <p:cNvPicPr/>
          <p:nvPr/>
        </p:nvPicPr>
        <p:blipFill>
          <a:blip r:embed="rId2" cstate="print"/>
          <a:srcRect/>
          <a:stretch>
            <a:fillRect/>
          </a:stretch>
        </p:blipFill>
        <p:spPr bwMode="auto">
          <a:xfrm>
            <a:off x="4582344" y="4839689"/>
            <a:ext cx="3888432" cy="1440160"/>
          </a:xfrm>
          <a:prstGeom prst="rect">
            <a:avLst/>
          </a:prstGeom>
          <a:noFill/>
          <a:ln w="9525">
            <a:noFill/>
            <a:miter lim="800000"/>
            <a:headEnd/>
            <a:tailEnd/>
          </a:ln>
        </p:spPr>
      </p:pic>
      <p:pic>
        <p:nvPicPr>
          <p:cNvPr id="4" name="Imagem 3" descr="C:\Users\mflorio\AppData\Local\Microsoft\Windows\Temporary Internet Files\Content.Word\IMG-20260623-WA0003.jpg"/>
          <p:cNvPicPr/>
          <p:nvPr/>
        </p:nvPicPr>
        <p:blipFill>
          <a:blip r:embed="rId3" cstate="print"/>
          <a:srcRect/>
          <a:stretch>
            <a:fillRect/>
          </a:stretch>
        </p:blipFill>
        <p:spPr bwMode="auto">
          <a:xfrm>
            <a:off x="251520" y="692696"/>
            <a:ext cx="2448272" cy="1584176"/>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87624" y="116632"/>
            <a:ext cx="7776864" cy="648072"/>
          </a:xfrm>
        </p:spPr>
        <p:txBody>
          <a:bodyPr>
            <a:noAutofit/>
          </a:bodyPr>
          <a:lstStyle/>
          <a:p>
            <a:pPr algn="ctr"/>
            <a:r>
              <a:rPr lang="pt-BR" sz="3800" dirty="0">
                <a:solidFill>
                  <a:srgbClr val="0000CC"/>
                </a:solidFill>
                <a:latin typeface="Times New Roman" pitchFamily="18" charset="0"/>
                <a:cs typeface="Times New Roman" pitchFamily="18" charset="0"/>
              </a:rPr>
              <a:t>EQUIPES INSCRITAS (TORNEIO)</a:t>
            </a:r>
            <a:endParaRPr lang="pt-BR" sz="3800" b="1" dirty="0">
              <a:solidFill>
                <a:srgbClr val="0000CC"/>
              </a:solidFill>
              <a:latin typeface="Times New Roman" pitchFamily="18" charset="0"/>
              <a:cs typeface="Times New Roman" pitchFamily="18" charset="0"/>
            </a:endParaRPr>
          </a:p>
        </p:txBody>
      </p:sp>
      <p:sp>
        <p:nvSpPr>
          <p:cNvPr id="3" name="Subtítulo 2"/>
          <p:cNvSpPr>
            <a:spLocks noGrp="1"/>
          </p:cNvSpPr>
          <p:nvPr>
            <p:ph type="subTitle" idx="1"/>
          </p:nvPr>
        </p:nvSpPr>
        <p:spPr>
          <a:xfrm>
            <a:off x="179512" y="1268760"/>
            <a:ext cx="8784976" cy="4104456"/>
          </a:xfrm>
        </p:spPr>
        <p:txBody>
          <a:bodyPr>
            <a:normAutofit/>
          </a:bodyPr>
          <a:lstStyle/>
          <a:p>
            <a:pPr algn="ctr"/>
            <a:endParaRPr lang="pt-BR" sz="1200" b="1" dirty="0">
              <a:solidFill>
                <a:srgbClr val="FF0000"/>
              </a:solidFill>
              <a:latin typeface="Times New Roman" pitchFamily="18" charset="0"/>
              <a:cs typeface="Times New Roman" pitchFamily="18" charset="0"/>
            </a:endParaRPr>
          </a:p>
          <a:p>
            <a:pPr algn="l">
              <a:buFont typeface="Wingdings" pitchFamily="2" charset="2"/>
              <a:buChar char="Ø"/>
            </a:pPr>
            <a:endParaRPr lang="pt-BR" sz="3000" b="1" dirty="0">
              <a:solidFill>
                <a:schemeClr val="tx1"/>
              </a:solidFill>
              <a:latin typeface="Times New Roman" pitchFamily="18" charset="0"/>
              <a:cs typeface="Times New Roman" pitchFamily="18" charset="0"/>
            </a:endParaRPr>
          </a:p>
          <a:p>
            <a:pPr algn="l">
              <a:buFont typeface="Wingdings" pitchFamily="2" charset="2"/>
              <a:buChar char="Ø"/>
            </a:pPr>
            <a:endParaRPr lang="pt-BR" dirty="0"/>
          </a:p>
          <a:p>
            <a:pPr algn="ctr" fontAlgn="t">
              <a:spcBef>
                <a:spcPts val="0"/>
              </a:spcBef>
            </a:pPr>
            <a:r>
              <a:rPr lang="pt-BR" sz="2800" b="1" dirty="0">
                <a:solidFill>
                  <a:schemeClr val="lt1"/>
                </a:solidFill>
                <a:latin typeface="Calibri"/>
              </a:rPr>
              <a:t>Categoria </a:t>
            </a:r>
          </a:p>
          <a:p>
            <a:pPr algn="ctr" fontAlgn="t">
              <a:spcBef>
                <a:spcPts val="0"/>
              </a:spcBef>
            </a:pPr>
            <a:r>
              <a:rPr lang="pt-BR" sz="2800" b="1" dirty="0">
                <a:solidFill>
                  <a:schemeClr val="lt1"/>
                </a:solidFill>
                <a:latin typeface="Calibri"/>
              </a:rPr>
              <a:t>Equipes</a:t>
            </a:r>
          </a:p>
          <a:p>
            <a:endParaRPr lang="pt-BR" dirty="0"/>
          </a:p>
        </p:txBody>
      </p:sp>
      <p:pic>
        <p:nvPicPr>
          <p:cNvPr id="4" name="Imagem 3" descr="C:\Users\mflorio\Desktop\Novo logo_PMS\logotipo-sequav-pms-01.png"/>
          <p:cNvPicPr/>
          <p:nvPr/>
        </p:nvPicPr>
        <p:blipFill>
          <a:blip r:embed="rId2" cstate="print"/>
          <a:srcRect/>
          <a:stretch>
            <a:fillRect/>
          </a:stretch>
        </p:blipFill>
        <p:spPr bwMode="auto">
          <a:xfrm>
            <a:off x="5076056"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16632"/>
            <a:ext cx="1008112" cy="720080"/>
          </a:xfrm>
          <a:prstGeom prst="rect">
            <a:avLst/>
          </a:prstGeom>
          <a:noFill/>
          <a:ln w="9525">
            <a:noFill/>
            <a:miter lim="800000"/>
            <a:headEnd/>
            <a:tailEnd/>
          </a:ln>
        </p:spPr>
      </p:pic>
      <p:graphicFrame>
        <p:nvGraphicFramePr>
          <p:cNvPr id="6" name="Tabela 5"/>
          <p:cNvGraphicFramePr>
            <a:graphicFrameLocks noGrp="1"/>
          </p:cNvGraphicFramePr>
          <p:nvPr/>
        </p:nvGraphicFramePr>
        <p:xfrm>
          <a:off x="539552" y="908720"/>
          <a:ext cx="7848872" cy="4110660"/>
        </p:xfrm>
        <a:graphic>
          <a:graphicData uri="http://schemas.openxmlformats.org/drawingml/2006/table">
            <a:tbl>
              <a:tblPr firstRow="1" bandRow="1">
                <a:tableStyleId>{5C22544A-7EE6-4342-B048-85BDC9FD1C3A}</a:tableStyleId>
              </a:tblPr>
              <a:tblGrid>
                <a:gridCol w="3924436">
                  <a:extLst>
                    <a:ext uri="{9D8B030D-6E8A-4147-A177-3AD203B41FA5}">
                      <a16:colId xmlns:a16="http://schemas.microsoft.com/office/drawing/2014/main" val="20000"/>
                    </a:ext>
                  </a:extLst>
                </a:gridCol>
                <a:gridCol w="3924436">
                  <a:extLst>
                    <a:ext uri="{9D8B030D-6E8A-4147-A177-3AD203B41FA5}">
                      <a16:colId xmlns:a16="http://schemas.microsoft.com/office/drawing/2014/main" val="20001"/>
                    </a:ext>
                  </a:extLst>
                </a:gridCol>
              </a:tblGrid>
              <a:tr h="448050">
                <a:tc>
                  <a:txBody>
                    <a:bodyPr/>
                    <a:lstStyle/>
                    <a:p>
                      <a:pPr algn="ctr"/>
                      <a:r>
                        <a:rPr lang="pt-BR" sz="2400" dirty="0">
                          <a:latin typeface="Times New Roman" pitchFamily="18" charset="0"/>
                          <a:cs typeface="Times New Roman" pitchFamily="18" charset="0"/>
                        </a:rPr>
                        <a:t>Categoria</a:t>
                      </a:r>
                      <a:r>
                        <a:rPr lang="pt-BR" sz="2400" baseline="0" dirty="0">
                          <a:latin typeface="Times New Roman" pitchFamily="18" charset="0"/>
                          <a:cs typeface="Times New Roman" pitchFamily="18" charset="0"/>
                        </a:rPr>
                        <a:t> </a:t>
                      </a:r>
                      <a:endParaRPr lang="pt-BR" sz="2400" dirty="0">
                        <a:latin typeface="Times New Roman" pitchFamily="18" charset="0"/>
                        <a:cs typeface="Times New Roman" pitchFamily="18" charset="0"/>
                      </a:endParaRPr>
                    </a:p>
                  </a:txBody>
                  <a:tcPr marL="90978" marR="90978" marT="45490" marB="45490"/>
                </a:tc>
                <a:tc>
                  <a:txBody>
                    <a:bodyPr/>
                    <a:lstStyle/>
                    <a:p>
                      <a:pPr algn="ctr"/>
                      <a:r>
                        <a:rPr lang="pt-BR" sz="2400" dirty="0">
                          <a:latin typeface="Times New Roman" pitchFamily="18" charset="0"/>
                          <a:cs typeface="Times New Roman" pitchFamily="18" charset="0"/>
                        </a:rPr>
                        <a:t>Equipes</a:t>
                      </a:r>
                    </a:p>
                  </a:txBody>
                  <a:tcPr marL="90978" marR="90978" marT="45490" marB="45490"/>
                </a:tc>
                <a:extLst>
                  <a:ext uri="{0D108BD9-81ED-4DB2-BD59-A6C34878D82A}">
                    <a16:rowId xmlns:a16="http://schemas.microsoft.com/office/drawing/2014/main" val="10000"/>
                  </a:ext>
                </a:extLst>
              </a:tr>
              <a:tr h="448050">
                <a:tc>
                  <a:txBody>
                    <a:bodyPr/>
                    <a:lstStyle/>
                    <a:p>
                      <a:pPr algn="ctr"/>
                      <a:r>
                        <a:rPr lang="pt-BR" sz="2400" b="1" dirty="0">
                          <a:latin typeface="Times New Roman" pitchFamily="18" charset="0"/>
                          <a:cs typeface="Times New Roman" pitchFamily="18" charset="0"/>
                        </a:rPr>
                        <a:t>Sub</a:t>
                      </a:r>
                      <a:r>
                        <a:rPr lang="pt-BR" sz="2400" b="1" baseline="0" dirty="0">
                          <a:latin typeface="Times New Roman" pitchFamily="18" charset="0"/>
                          <a:cs typeface="Times New Roman" pitchFamily="18" charset="0"/>
                        </a:rPr>
                        <a:t> 08</a:t>
                      </a:r>
                      <a:endParaRPr lang="pt-BR" sz="2400" b="1" dirty="0">
                        <a:latin typeface="Times New Roman" pitchFamily="18" charset="0"/>
                        <a:cs typeface="Times New Roman" pitchFamily="18" charset="0"/>
                      </a:endParaRPr>
                    </a:p>
                  </a:txBody>
                  <a:tcPr marL="90978" marR="90978" marT="45490" marB="45490"/>
                </a:tc>
                <a:tc>
                  <a:txBody>
                    <a:bodyPr/>
                    <a:lstStyle/>
                    <a:p>
                      <a:pPr algn="ctr"/>
                      <a:r>
                        <a:rPr lang="pt-BR" sz="2400" b="1" dirty="0">
                          <a:latin typeface="Times New Roman" pitchFamily="18" charset="0"/>
                          <a:cs typeface="Times New Roman" pitchFamily="18" charset="0"/>
                        </a:rPr>
                        <a:t>21</a:t>
                      </a:r>
                    </a:p>
                  </a:txBody>
                  <a:tcPr marL="90978" marR="90978" marT="45490" marB="45490"/>
                </a:tc>
                <a:extLst>
                  <a:ext uri="{0D108BD9-81ED-4DB2-BD59-A6C34878D82A}">
                    <a16:rowId xmlns:a16="http://schemas.microsoft.com/office/drawing/2014/main" val="10001"/>
                  </a:ext>
                </a:extLst>
              </a:tr>
              <a:tr h="448050">
                <a:tc>
                  <a:txBody>
                    <a:bodyPr/>
                    <a:lstStyle/>
                    <a:p>
                      <a:pPr algn="ctr"/>
                      <a:r>
                        <a:rPr lang="pt-BR" sz="2400" b="1" dirty="0">
                          <a:latin typeface="Times New Roman" pitchFamily="18" charset="0"/>
                          <a:cs typeface="Times New Roman" pitchFamily="18" charset="0"/>
                        </a:rPr>
                        <a:t>Sub 10</a:t>
                      </a:r>
                    </a:p>
                  </a:txBody>
                  <a:tcPr marL="90978" marR="90978" marT="45490" marB="45490"/>
                </a:tc>
                <a:tc>
                  <a:txBody>
                    <a:bodyPr/>
                    <a:lstStyle/>
                    <a:p>
                      <a:pPr algn="ctr"/>
                      <a:r>
                        <a:rPr lang="pt-BR" sz="2400" b="1" dirty="0">
                          <a:latin typeface="Times New Roman" pitchFamily="18" charset="0"/>
                          <a:cs typeface="Times New Roman" pitchFamily="18" charset="0"/>
                        </a:rPr>
                        <a:t>44</a:t>
                      </a:r>
                    </a:p>
                  </a:txBody>
                  <a:tcPr marL="90978" marR="90978" marT="45490" marB="45490"/>
                </a:tc>
                <a:extLst>
                  <a:ext uri="{0D108BD9-81ED-4DB2-BD59-A6C34878D82A}">
                    <a16:rowId xmlns:a16="http://schemas.microsoft.com/office/drawing/2014/main" val="10002"/>
                  </a:ext>
                </a:extLst>
              </a:tr>
              <a:tr h="448050">
                <a:tc>
                  <a:txBody>
                    <a:bodyPr/>
                    <a:lstStyle/>
                    <a:p>
                      <a:pPr algn="ctr"/>
                      <a:r>
                        <a:rPr lang="pt-BR" sz="2400" b="1" dirty="0">
                          <a:latin typeface="Times New Roman" pitchFamily="18" charset="0"/>
                          <a:cs typeface="Times New Roman" pitchFamily="18" charset="0"/>
                        </a:rPr>
                        <a:t>Sub 12 </a:t>
                      </a:r>
                    </a:p>
                  </a:txBody>
                  <a:tcPr marL="90978" marR="90978" marT="45490" marB="45490"/>
                </a:tc>
                <a:tc>
                  <a:txBody>
                    <a:bodyPr/>
                    <a:lstStyle/>
                    <a:p>
                      <a:pPr algn="ctr"/>
                      <a:r>
                        <a:rPr lang="pt-BR" sz="2400" b="1" dirty="0">
                          <a:latin typeface="Times New Roman" pitchFamily="18" charset="0"/>
                          <a:cs typeface="Times New Roman" pitchFamily="18" charset="0"/>
                        </a:rPr>
                        <a:t>44</a:t>
                      </a:r>
                    </a:p>
                  </a:txBody>
                  <a:tcPr marL="90978" marR="90978" marT="45490" marB="45490"/>
                </a:tc>
                <a:extLst>
                  <a:ext uri="{0D108BD9-81ED-4DB2-BD59-A6C34878D82A}">
                    <a16:rowId xmlns:a16="http://schemas.microsoft.com/office/drawing/2014/main" val="10003"/>
                  </a:ext>
                </a:extLst>
              </a:tr>
              <a:tr h="448050">
                <a:tc>
                  <a:txBody>
                    <a:bodyPr/>
                    <a:lstStyle/>
                    <a:p>
                      <a:pPr algn="ctr"/>
                      <a:r>
                        <a:rPr lang="pt-BR" sz="2400" b="1" dirty="0">
                          <a:latin typeface="Times New Roman" pitchFamily="18" charset="0"/>
                          <a:cs typeface="Times New Roman" pitchFamily="18" charset="0"/>
                        </a:rPr>
                        <a:t>Sub 14 </a:t>
                      </a:r>
                    </a:p>
                  </a:txBody>
                  <a:tcPr marL="90978" marR="90978" marT="45490" marB="45490"/>
                </a:tc>
                <a:tc>
                  <a:txBody>
                    <a:bodyPr/>
                    <a:lstStyle/>
                    <a:p>
                      <a:pPr algn="ctr"/>
                      <a:r>
                        <a:rPr lang="pt-BR" sz="2400" b="1" dirty="0">
                          <a:latin typeface="Times New Roman" pitchFamily="18" charset="0"/>
                          <a:cs typeface="Times New Roman" pitchFamily="18" charset="0"/>
                        </a:rPr>
                        <a:t>43</a:t>
                      </a:r>
                    </a:p>
                  </a:txBody>
                  <a:tcPr marL="90978" marR="90978" marT="45490" marB="45490"/>
                </a:tc>
                <a:extLst>
                  <a:ext uri="{0D108BD9-81ED-4DB2-BD59-A6C34878D82A}">
                    <a16:rowId xmlns:a16="http://schemas.microsoft.com/office/drawing/2014/main" val="10004"/>
                  </a:ext>
                </a:extLst>
              </a:tr>
              <a:tr h="448050">
                <a:tc>
                  <a:txBody>
                    <a:bodyPr/>
                    <a:lstStyle/>
                    <a:p>
                      <a:pPr algn="ctr"/>
                      <a:r>
                        <a:rPr lang="pt-BR" sz="2400" b="1" dirty="0">
                          <a:latin typeface="Times New Roman" pitchFamily="18" charset="0"/>
                          <a:cs typeface="Times New Roman" pitchFamily="18" charset="0"/>
                        </a:rPr>
                        <a:t>Sub 16 </a:t>
                      </a:r>
                    </a:p>
                  </a:txBody>
                  <a:tcPr marL="90978" marR="90978" marT="45490" marB="45490"/>
                </a:tc>
                <a:tc>
                  <a:txBody>
                    <a:bodyPr/>
                    <a:lstStyle/>
                    <a:p>
                      <a:pPr algn="ctr"/>
                      <a:r>
                        <a:rPr lang="pt-BR" sz="2400" b="1" dirty="0">
                          <a:latin typeface="Times New Roman" pitchFamily="18" charset="0"/>
                          <a:cs typeface="Times New Roman" pitchFamily="18" charset="0"/>
                        </a:rPr>
                        <a:t>26</a:t>
                      </a:r>
                    </a:p>
                  </a:txBody>
                  <a:tcPr marL="90978" marR="90978" marT="45490" marB="45490"/>
                </a:tc>
                <a:extLst>
                  <a:ext uri="{0D108BD9-81ED-4DB2-BD59-A6C34878D82A}">
                    <a16:rowId xmlns:a16="http://schemas.microsoft.com/office/drawing/2014/main" val="10005"/>
                  </a:ext>
                </a:extLst>
              </a:tr>
              <a:tr h="448050">
                <a:tc>
                  <a:txBody>
                    <a:bodyPr/>
                    <a:lstStyle/>
                    <a:p>
                      <a:pPr algn="ctr"/>
                      <a:r>
                        <a:rPr lang="pt-BR" sz="2400" b="1" dirty="0">
                          <a:latin typeface="Times New Roman" pitchFamily="18" charset="0"/>
                          <a:cs typeface="Times New Roman" pitchFamily="18" charset="0"/>
                        </a:rPr>
                        <a:t>  Sub 14 Feminino</a:t>
                      </a:r>
                    </a:p>
                  </a:txBody>
                  <a:tcPr marL="90978" marR="90978" marT="45490" marB="45490"/>
                </a:tc>
                <a:tc>
                  <a:txBody>
                    <a:bodyPr/>
                    <a:lstStyle/>
                    <a:p>
                      <a:pPr algn="ctr"/>
                      <a:r>
                        <a:rPr lang="pt-BR" sz="2400" b="1" dirty="0">
                          <a:latin typeface="Times New Roman" pitchFamily="18" charset="0"/>
                          <a:cs typeface="Times New Roman" pitchFamily="18" charset="0"/>
                        </a:rPr>
                        <a:t>04</a:t>
                      </a:r>
                    </a:p>
                  </a:txBody>
                  <a:tcPr marL="90978" marR="90978" marT="45490" marB="45490"/>
                </a:tc>
                <a:extLst>
                  <a:ext uri="{0D108BD9-81ED-4DB2-BD59-A6C34878D82A}">
                    <a16:rowId xmlns:a16="http://schemas.microsoft.com/office/drawing/2014/main" val="10006"/>
                  </a:ext>
                </a:extLst>
              </a:tr>
              <a:tr h="448050">
                <a:tc>
                  <a:txBody>
                    <a:bodyPr/>
                    <a:lstStyle/>
                    <a:p>
                      <a:pPr algn="ctr"/>
                      <a:r>
                        <a:rPr lang="pt-BR" sz="2400" b="1" dirty="0">
                          <a:latin typeface="Times New Roman" pitchFamily="18" charset="0"/>
                          <a:cs typeface="Times New Roman" pitchFamily="18" charset="0"/>
                        </a:rPr>
                        <a:t>  Sub 16 Feminino</a:t>
                      </a:r>
                    </a:p>
                  </a:txBody>
                  <a:tcPr marL="90978" marR="90978" marT="45490" marB="45490"/>
                </a:tc>
                <a:tc>
                  <a:txBody>
                    <a:bodyPr/>
                    <a:lstStyle/>
                    <a:p>
                      <a:pPr algn="ctr"/>
                      <a:r>
                        <a:rPr lang="pt-BR" sz="2400" b="1" dirty="0">
                          <a:latin typeface="Times New Roman" pitchFamily="18" charset="0"/>
                          <a:cs typeface="Times New Roman" pitchFamily="18" charset="0"/>
                        </a:rPr>
                        <a:t>05</a:t>
                      </a:r>
                    </a:p>
                  </a:txBody>
                  <a:tcPr marL="90978" marR="90978" marT="45490" marB="45490"/>
                </a:tc>
                <a:extLst>
                  <a:ext uri="{0D108BD9-81ED-4DB2-BD59-A6C34878D82A}">
                    <a16:rowId xmlns:a16="http://schemas.microsoft.com/office/drawing/2014/main" val="10007"/>
                  </a:ext>
                </a:extLst>
              </a:tr>
              <a:tr h="448050">
                <a:tc>
                  <a:txBody>
                    <a:bodyPr/>
                    <a:lstStyle/>
                    <a:p>
                      <a:pPr algn="ctr"/>
                      <a:r>
                        <a:rPr lang="pt-BR" sz="2400" b="1" dirty="0">
                          <a:solidFill>
                            <a:srgbClr val="0000CC"/>
                          </a:solidFill>
                          <a:latin typeface="Times New Roman" pitchFamily="18" charset="0"/>
                          <a:cs typeface="Times New Roman" pitchFamily="18" charset="0"/>
                        </a:rPr>
                        <a:t>Total</a:t>
                      </a:r>
                    </a:p>
                  </a:txBody>
                  <a:tcPr marL="90978" marR="90978" marT="45490" marB="45490"/>
                </a:tc>
                <a:tc>
                  <a:txBody>
                    <a:bodyPr/>
                    <a:lstStyle/>
                    <a:p>
                      <a:pPr algn="ctr"/>
                      <a:r>
                        <a:rPr lang="pt-BR" sz="2400" b="1" dirty="0">
                          <a:solidFill>
                            <a:srgbClr val="0000CC"/>
                          </a:solidFill>
                          <a:latin typeface="Times New Roman" pitchFamily="18" charset="0"/>
                          <a:cs typeface="Times New Roman" pitchFamily="18" charset="0"/>
                        </a:rPr>
                        <a:t>187</a:t>
                      </a:r>
                    </a:p>
                  </a:txBody>
                  <a:tcPr marL="90978" marR="90978" marT="45490" marB="45490"/>
                </a:tc>
                <a:extLst>
                  <a:ext uri="{0D108BD9-81ED-4DB2-BD59-A6C34878D82A}">
                    <a16:rowId xmlns:a16="http://schemas.microsoft.com/office/drawing/2014/main" val="10008"/>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p:cNvGraphicFramePr>
            <a:graphicFrameLocks noGrp="1"/>
          </p:cNvGraphicFramePr>
          <p:nvPr>
            <p:ph idx="1"/>
          </p:nvPr>
        </p:nvGraphicFramePr>
        <p:xfrm>
          <a:off x="539750" y="981071"/>
          <a:ext cx="8229600" cy="4392144"/>
        </p:xfrm>
        <a:graphic>
          <a:graphicData uri="http://schemas.openxmlformats.org/drawingml/2006/table">
            <a:tbl>
              <a:tblPr firstRow="1" bandRow="1">
                <a:tableStyleId>{5C22544A-7EE6-4342-B048-85BDC9FD1C3A}</a:tableStyleId>
              </a:tblPr>
              <a:tblGrid>
                <a:gridCol w="5688434">
                  <a:extLst>
                    <a:ext uri="{9D8B030D-6E8A-4147-A177-3AD203B41FA5}">
                      <a16:colId xmlns:a16="http://schemas.microsoft.com/office/drawing/2014/main" val="20000"/>
                    </a:ext>
                  </a:extLst>
                </a:gridCol>
                <a:gridCol w="2541166">
                  <a:extLst>
                    <a:ext uri="{9D8B030D-6E8A-4147-A177-3AD203B41FA5}">
                      <a16:colId xmlns:a16="http://schemas.microsoft.com/office/drawing/2014/main" val="20001"/>
                    </a:ext>
                  </a:extLst>
                </a:gridCol>
              </a:tblGrid>
              <a:tr h="549018">
                <a:tc>
                  <a:txBody>
                    <a:bodyPr/>
                    <a:lstStyle/>
                    <a:p>
                      <a:pPr algn="ctr"/>
                      <a:r>
                        <a:rPr lang="pt-BR" sz="2800" dirty="0">
                          <a:latin typeface="Times New Roman" pitchFamily="18" charset="0"/>
                          <a:cs typeface="Times New Roman" pitchFamily="18" charset="0"/>
                        </a:rPr>
                        <a:t>Categoria</a:t>
                      </a:r>
                      <a:r>
                        <a:rPr lang="pt-BR" sz="2800" baseline="0" dirty="0">
                          <a:latin typeface="Times New Roman" pitchFamily="18" charset="0"/>
                          <a:cs typeface="Times New Roman" pitchFamily="18" charset="0"/>
                        </a:rPr>
                        <a:t> </a:t>
                      </a:r>
                      <a:endParaRPr lang="pt-BR" sz="2800" dirty="0">
                        <a:latin typeface="Times New Roman" pitchFamily="18" charset="0"/>
                        <a:cs typeface="Times New Roman" pitchFamily="18" charset="0"/>
                      </a:endParaRPr>
                    </a:p>
                  </a:txBody>
                  <a:tcPr/>
                </a:tc>
                <a:tc>
                  <a:txBody>
                    <a:bodyPr/>
                    <a:lstStyle/>
                    <a:p>
                      <a:pPr algn="ctr"/>
                      <a:r>
                        <a:rPr lang="pt-BR" sz="2800" dirty="0">
                          <a:latin typeface="Times New Roman" pitchFamily="18" charset="0"/>
                          <a:cs typeface="Times New Roman" pitchFamily="18" charset="0"/>
                        </a:rPr>
                        <a:t>Equipes</a:t>
                      </a:r>
                    </a:p>
                  </a:txBody>
                  <a:tcPr/>
                </a:tc>
                <a:extLst>
                  <a:ext uri="{0D108BD9-81ED-4DB2-BD59-A6C34878D82A}">
                    <a16:rowId xmlns:a16="http://schemas.microsoft.com/office/drawing/2014/main" val="10000"/>
                  </a:ext>
                </a:extLst>
              </a:tr>
              <a:tr h="549018">
                <a:tc>
                  <a:txBody>
                    <a:bodyPr/>
                    <a:lstStyle/>
                    <a:p>
                      <a:pPr algn="ctr"/>
                      <a:r>
                        <a:rPr lang="pt-BR" sz="2800" b="1" dirty="0">
                          <a:latin typeface="Times New Roman" pitchFamily="18" charset="0"/>
                          <a:cs typeface="Times New Roman" pitchFamily="18" charset="0"/>
                        </a:rPr>
                        <a:t>Sub</a:t>
                      </a:r>
                      <a:r>
                        <a:rPr lang="pt-BR" sz="2800" b="1" baseline="0" dirty="0">
                          <a:latin typeface="Times New Roman" pitchFamily="18" charset="0"/>
                          <a:cs typeface="Times New Roman" pitchFamily="18" charset="0"/>
                        </a:rPr>
                        <a:t> 08</a:t>
                      </a:r>
                      <a:endParaRPr lang="pt-BR" sz="2800" b="1" dirty="0">
                        <a:latin typeface="Times New Roman" pitchFamily="18" charset="0"/>
                        <a:cs typeface="Times New Roman" pitchFamily="18" charset="0"/>
                      </a:endParaRPr>
                    </a:p>
                  </a:txBody>
                  <a:tcPr/>
                </a:tc>
                <a:tc>
                  <a:txBody>
                    <a:bodyPr/>
                    <a:lstStyle/>
                    <a:p>
                      <a:pPr algn="ctr"/>
                      <a:r>
                        <a:rPr lang="pt-BR" sz="2800" b="1" dirty="0">
                          <a:latin typeface="Times New Roman" pitchFamily="18" charset="0"/>
                          <a:cs typeface="Times New Roman" pitchFamily="18" charset="0"/>
                        </a:rPr>
                        <a:t>12</a:t>
                      </a:r>
                    </a:p>
                  </a:txBody>
                  <a:tcPr/>
                </a:tc>
                <a:extLst>
                  <a:ext uri="{0D108BD9-81ED-4DB2-BD59-A6C34878D82A}">
                    <a16:rowId xmlns:a16="http://schemas.microsoft.com/office/drawing/2014/main" val="10001"/>
                  </a:ext>
                </a:extLst>
              </a:tr>
              <a:tr h="549018">
                <a:tc>
                  <a:txBody>
                    <a:bodyPr/>
                    <a:lstStyle/>
                    <a:p>
                      <a:pPr algn="ctr"/>
                      <a:r>
                        <a:rPr lang="pt-BR" sz="2800" b="1" dirty="0">
                          <a:latin typeface="Times New Roman" pitchFamily="18" charset="0"/>
                          <a:cs typeface="Times New Roman" pitchFamily="18" charset="0"/>
                        </a:rPr>
                        <a:t>Sub 10</a:t>
                      </a:r>
                    </a:p>
                  </a:txBody>
                  <a:tcPr/>
                </a:tc>
                <a:tc>
                  <a:txBody>
                    <a:bodyPr/>
                    <a:lstStyle/>
                    <a:p>
                      <a:pPr algn="ctr"/>
                      <a:r>
                        <a:rPr lang="pt-BR" sz="2800" b="1" dirty="0">
                          <a:latin typeface="Times New Roman" pitchFamily="18" charset="0"/>
                          <a:cs typeface="Times New Roman" pitchFamily="18" charset="0"/>
                        </a:rPr>
                        <a:t>16</a:t>
                      </a:r>
                    </a:p>
                  </a:txBody>
                  <a:tcPr/>
                </a:tc>
                <a:extLst>
                  <a:ext uri="{0D108BD9-81ED-4DB2-BD59-A6C34878D82A}">
                    <a16:rowId xmlns:a16="http://schemas.microsoft.com/office/drawing/2014/main" val="10002"/>
                  </a:ext>
                </a:extLst>
              </a:tr>
              <a:tr h="549018">
                <a:tc>
                  <a:txBody>
                    <a:bodyPr/>
                    <a:lstStyle/>
                    <a:p>
                      <a:pPr algn="ctr"/>
                      <a:r>
                        <a:rPr lang="pt-BR" sz="2800" b="1" dirty="0">
                          <a:solidFill>
                            <a:srgbClr val="0000CC"/>
                          </a:solidFill>
                          <a:latin typeface="Times New Roman" pitchFamily="18" charset="0"/>
                          <a:cs typeface="Times New Roman" pitchFamily="18" charset="0"/>
                        </a:rPr>
                        <a:t>Total</a:t>
                      </a:r>
                    </a:p>
                  </a:txBody>
                  <a:tcPr/>
                </a:tc>
                <a:tc>
                  <a:txBody>
                    <a:bodyPr/>
                    <a:lstStyle/>
                    <a:p>
                      <a:pPr algn="ctr"/>
                      <a:r>
                        <a:rPr lang="pt-BR" sz="2800" b="1" dirty="0">
                          <a:solidFill>
                            <a:srgbClr val="0000CC"/>
                          </a:solidFill>
                          <a:latin typeface="Times New Roman" pitchFamily="18" charset="0"/>
                          <a:cs typeface="Times New Roman" pitchFamily="18" charset="0"/>
                        </a:rPr>
                        <a:t>28</a:t>
                      </a:r>
                    </a:p>
                  </a:txBody>
                  <a:tcPr/>
                </a:tc>
                <a:extLst>
                  <a:ext uri="{0D108BD9-81ED-4DB2-BD59-A6C34878D82A}">
                    <a16:rowId xmlns:a16="http://schemas.microsoft.com/office/drawing/2014/main" val="10003"/>
                  </a:ext>
                </a:extLst>
              </a:tr>
              <a:tr h="549018">
                <a:tc gridSpan="2">
                  <a:txBody>
                    <a:bodyPr/>
                    <a:lstStyle/>
                    <a:p>
                      <a:pPr algn="ctr"/>
                      <a:endParaRPr lang="pt-BR" sz="2800" b="1" dirty="0">
                        <a:solidFill>
                          <a:srgbClr val="0000CC"/>
                        </a:solidFill>
                        <a:latin typeface="Times New Roman" pitchFamily="18" charset="0"/>
                        <a:cs typeface="Times New Roman" pitchFamily="18" charset="0"/>
                      </a:endParaRPr>
                    </a:p>
                  </a:txBody>
                  <a:tcPr/>
                </a:tc>
                <a:tc hMerge="1">
                  <a:txBody>
                    <a:bodyPr/>
                    <a:lstStyle/>
                    <a:p>
                      <a:endParaRPr lang="pt-BR"/>
                    </a:p>
                  </a:txBody>
                  <a:tcPr/>
                </a:tc>
                <a:extLst>
                  <a:ext uri="{0D108BD9-81ED-4DB2-BD59-A6C34878D82A}">
                    <a16:rowId xmlns:a16="http://schemas.microsoft.com/office/drawing/2014/main" val="10004"/>
                  </a:ext>
                </a:extLst>
              </a:tr>
              <a:tr h="549018">
                <a:tc>
                  <a:txBody>
                    <a:bodyPr/>
                    <a:lstStyle/>
                    <a:p>
                      <a:pPr algn="ctr"/>
                      <a:r>
                        <a:rPr lang="pt-BR" sz="2800" b="1" dirty="0">
                          <a:solidFill>
                            <a:srgbClr val="0000CC"/>
                          </a:solidFill>
                          <a:latin typeface="Times New Roman" pitchFamily="18" charset="0"/>
                          <a:cs typeface="Times New Roman" pitchFamily="18" charset="0"/>
                        </a:rPr>
                        <a:t>Total</a:t>
                      </a:r>
                      <a:r>
                        <a:rPr lang="pt-BR" sz="2800" b="1" baseline="0" dirty="0">
                          <a:solidFill>
                            <a:srgbClr val="0000CC"/>
                          </a:solidFill>
                          <a:latin typeface="Times New Roman" pitchFamily="18" charset="0"/>
                          <a:cs typeface="Times New Roman" pitchFamily="18" charset="0"/>
                        </a:rPr>
                        <a:t> Geral de Equipes</a:t>
                      </a:r>
                      <a:endParaRPr lang="pt-BR" sz="2800" b="1" dirty="0">
                        <a:solidFill>
                          <a:srgbClr val="0000CC"/>
                        </a:solidFill>
                        <a:latin typeface="Times New Roman" pitchFamily="18" charset="0"/>
                        <a:cs typeface="Times New Roman" pitchFamily="18" charset="0"/>
                      </a:endParaRPr>
                    </a:p>
                  </a:txBody>
                  <a:tcPr/>
                </a:tc>
                <a:tc>
                  <a:txBody>
                    <a:bodyPr/>
                    <a:lstStyle/>
                    <a:p>
                      <a:pPr algn="ctr"/>
                      <a:r>
                        <a:rPr lang="pt-BR" sz="2800" b="1" dirty="0">
                          <a:solidFill>
                            <a:srgbClr val="0000CC"/>
                          </a:solidFill>
                          <a:latin typeface="Times New Roman" pitchFamily="18" charset="0"/>
                          <a:cs typeface="Times New Roman" pitchFamily="18" charset="0"/>
                        </a:rPr>
                        <a:t>215</a:t>
                      </a:r>
                    </a:p>
                  </a:txBody>
                  <a:tcPr/>
                </a:tc>
                <a:extLst>
                  <a:ext uri="{0D108BD9-81ED-4DB2-BD59-A6C34878D82A}">
                    <a16:rowId xmlns:a16="http://schemas.microsoft.com/office/drawing/2014/main" val="10005"/>
                  </a:ext>
                </a:extLst>
              </a:tr>
              <a:tr h="549018">
                <a:tc gridSpan="2">
                  <a:txBody>
                    <a:bodyPr/>
                    <a:lstStyle/>
                    <a:p>
                      <a:pPr algn="ctr"/>
                      <a:endParaRPr lang="pt-BR" sz="2800" b="1" dirty="0">
                        <a:solidFill>
                          <a:srgbClr val="0000CC"/>
                        </a:solidFill>
                        <a:latin typeface="Times New Roman" pitchFamily="18" charset="0"/>
                        <a:cs typeface="Times New Roman" pitchFamily="18" charset="0"/>
                      </a:endParaRPr>
                    </a:p>
                  </a:txBody>
                  <a:tcPr/>
                </a:tc>
                <a:tc hMerge="1">
                  <a:txBody>
                    <a:bodyPr/>
                    <a:lstStyle/>
                    <a:p>
                      <a:endParaRPr lang="pt-BR" dirty="0"/>
                    </a:p>
                  </a:txBody>
                  <a:tcPr/>
                </a:tc>
                <a:extLst>
                  <a:ext uri="{0D108BD9-81ED-4DB2-BD59-A6C34878D82A}">
                    <a16:rowId xmlns:a16="http://schemas.microsoft.com/office/drawing/2014/main" val="10006"/>
                  </a:ext>
                </a:extLst>
              </a:tr>
              <a:tr h="549018">
                <a:tc>
                  <a:txBody>
                    <a:bodyPr/>
                    <a:lstStyle/>
                    <a:p>
                      <a:pPr algn="ctr"/>
                      <a:r>
                        <a:rPr lang="pt-BR" sz="2800" b="1" dirty="0">
                          <a:solidFill>
                            <a:srgbClr val="7030A0"/>
                          </a:solidFill>
                          <a:latin typeface="Times New Roman" pitchFamily="18" charset="0"/>
                          <a:cs typeface="Times New Roman" pitchFamily="18" charset="0"/>
                        </a:rPr>
                        <a:t>Total de Cidades Participantes</a:t>
                      </a:r>
                    </a:p>
                  </a:txBody>
                  <a:tcPr/>
                </a:tc>
                <a:tc>
                  <a:txBody>
                    <a:bodyPr/>
                    <a:lstStyle/>
                    <a:p>
                      <a:pPr algn="ctr"/>
                      <a:r>
                        <a:rPr lang="pt-BR" sz="2800" b="1" dirty="0">
                          <a:solidFill>
                            <a:srgbClr val="7030A0"/>
                          </a:solidFill>
                          <a:latin typeface="Times New Roman" pitchFamily="18" charset="0"/>
                          <a:cs typeface="Times New Roman" pitchFamily="18" charset="0"/>
                        </a:rPr>
                        <a:t>14</a:t>
                      </a:r>
                    </a:p>
                  </a:txBody>
                  <a:tcPr/>
                </a:tc>
                <a:extLst>
                  <a:ext uri="{0D108BD9-81ED-4DB2-BD59-A6C34878D82A}">
                    <a16:rowId xmlns:a16="http://schemas.microsoft.com/office/drawing/2014/main" val="10007"/>
                  </a:ext>
                </a:extLst>
              </a:tr>
            </a:tbl>
          </a:graphicData>
        </a:graphic>
      </p:graphicFrame>
      <p:sp>
        <p:nvSpPr>
          <p:cNvPr id="2" name="Título 1"/>
          <p:cNvSpPr>
            <a:spLocks noGrp="1"/>
          </p:cNvSpPr>
          <p:nvPr>
            <p:ph type="title"/>
          </p:nvPr>
        </p:nvSpPr>
        <p:spPr>
          <a:xfrm>
            <a:off x="1079104" y="404664"/>
            <a:ext cx="8064896" cy="634082"/>
          </a:xfrm>
        </p:spPr>
        <p:txBody>
          <a:bodyPr>
            <a:noAutofit/>
          </a:bodyPr>
          <a:lstStyle/>
          <a:p>
            <a:pPr algn="r"/>
            <a:r>
              <a:rPr lang="pt-BR" sz="3800" dirty="0">
                <a:solidFill>
                  <a:srgbClr val="0000CC"/>
                </a:solidFill>
                <a:latin typeface="Times New Roman" pitchFamily="18" charset="0"/>
                <a:cs typeface="Times New Roman" pitchFamily="18" charset="0"/>
              </a:rPr>
              <a:t>EQUIPES INSCRITAS (FESTIVAL)</a:t>
            </a:r>
            <a:br>
              <a:rPr lang="pt-BR" sz="4000" dirty="0">
                <a:solidFill>
                  <a:srgbClr val="0000CC"/>
                </a:solidFill>
              </a:rPr>
            </a:b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733256"/>
            <a:ext cx="3619500" cy="842635"/>
          </a:xfrm>
          <a:prstGeom prst="rect">
            <a:avLst/>
          </a:prstGeom>
          <a:noFill/>
          <a:ln w="9525">
            <a:noFill/>
            <a:miter lim="800000"/>
            <a:headEnd/>
            <a:tailEnd/>
          </a:ln>
        </p:spPr>
      </p:pic>
      <p:pic>
        <p:nvPicPr>
          <p:cNvPr id="6" name="Imagem 5" descr="C:\Users\mflorio\AppData\Local\Microsoft\Windows\Temporary Internet Files\Content.Word\IMG-20260623-WA0003.jpg"/>
          <p:cNvPicPr/>
          <p:nvPr/>
        </p:nvPicPr>
        <p:blipFill>
          <a:blip r:embed="rId3" cstate="print"/>
          <a:srcRect/>
          <a:stretch>
            <a:fillRect/>
          </a:stretch>
        </p:blipFill>
        <p:spPr bwMode="auto">
          <a:xfrm>
            <a:off x="179512" y="116632"/>
            <a:ext cx="1080120" cy="72008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908720"/>
            <a:ext cx="8568952" cy="5112568"/>
          </a:xfrm>
        </p:spPr>
        <p:txBody>
          <a:bodyPr>
            <a:normAutofit/>
          </a:bodyPr>
          <a:lstStyle/>
          <a:p>
            <a:pPr>
              <a:buNone/>
              <a:defRPr/>
            </a:pPr>
            <a:r>
              <a:rPr lang="pt-BR" sz="2400" b="1" u="sng" dirty="0">
                <a:solidFill>
                  <a:srgbClr val="0000CC"/>
                </a:solidFill>
                <a:latin typeface="Times New Roman" pitchFamily="18" charset="0"/>
                <a:cs typeface="Times New Roman" pitchFamily="18" charset="0"/>
              </a:rPr>
              <a:t>Mista </a:t>
            </a:r>
          </a:p>
          <a:p>
            <a:pPr>
              <a:buFont typeface="Wingdings" pitchFamily="2" charset="2"/>
              <a:buChar char="Ø"/>
              <a:defRPr/>
            </a:pPr>
            <a:r>
              <a:rPr lang="pt-BR" sz="2400" b="1" dirty="0">
                <a:latin typeface="Times New Roman" pitchFamily="18" charset="0"/>
                <a:cs typeface="Times New Roman" pitchFamily="18" charset="0"/>
              </a:rPr>
              <a:t>Sub 08</a:t>
            </a:r>
          </a:p>
          <a:p>
            <a:pPr>
              <a:buFont typeface="Wingdings" pitchFamily="2" charset="2"/>
              <a:buChar char="Ø"/>
              <a:defRPr/>
            </a:pPr>
            <a:r>
              <a:rPr lang="pt-BR" sz="2400" b="1" dirty="0">
                <a:latin typeface="Times New Roman" pitchFamily="18" charset="0"/>
                <a:cs typeface="Times New Roman" pitchFamily="18" charset="0"/>
              </a:rPr>
              <a:t>Sub 10        </a:t>
            </a:r>
            <a:r>
              <a:rPr lang="pt-BR" sz="2400" b="1" dirty="0">
                <a:solidFill>
                  <a:srgbClr val="7030A0"/>
                </a:solidFill>
                <a:latin typeface="Times New Roman" pitchFamily="18" charset="0"/>
                <a:cs typeface="Times New Roman" pitchFamily="18" charset="0"/>
              </a:rPr>
              <a:t>não há limite para inscrição de meninas, caso</a:t>
            </a:r>
          </a:p>
          <a:p>
            <a:pPr>
              <a:buFont typeface="Wingdings" pitchFamily="2" charset="2"/>
              <a:buChar char="Ø"/>
              <a:defRPr/>
            </a:pPr>
            <a:r>
              <a:rPr lang="pt-BR" sz="2400" b="1" dirty="0">
                <a:latin typeface="Times New Roman" pitchFamily="18" charset="0"/>
                <a:cs typeface="Times New Roman" pitchFamily="18" charset="0"/>
              </a:rPr>
              <a:t>Sub 12         </a:t>
            </a:r>
            <a:r>
              <a:rPr lang="pt-BR" sz="2400" b="1" dirty="0">
                <a:solidFill>
                  <a:srgbClr val="7030A0"/>
                </a:solidFill>
                <a:latin typeface="Times New Roman" pitchFamily="18" charset="0"/>
                <a:cs typeface="Times New Roman" pitchFamily="18" charset="0"/>
              </a:rPr>
              <a:t>queiram inscrevê-las. </a:t>
            </a:r>
            <a:r>
              <a:rPr lang="pt-BR" sz="2400" b="1" dirty="0">
                <a:solidFill>
                  <a:srgbClr val="FF0000"/>
                </a:solidFill>
                <a:latin typeface="Times New Roman" pitchFamily="18" charset="0"/>
                <a:cs typeface="Times New Roman" pitchFamily="18" charset="0"/>
              </a:rPr>
              <a:t>NÃO É OBRIGATÓRIO.     </a:t>
            </a:r>
          </a:p>
          <a:p>
            <a:pPr>
              <a:buNone/>
              <a:defRPr/>
            </a:pPr>
            <a:r>
              <a:rPr lang="pt-BR" sz="2400" b="1" u="sng" dirty="0">
                <a:solidFill>
                  <a:srgbClr val="0000CC"/>
                </a:solidFill>
                <a:latin typeface="Times New Roman" pitchFamily="18" charset="0"/>
                <a:cs typeface="Times New Roman" pitchFamily="18" charset="0"/>
              </a:rPr>
              <a:t>Masculina</a:t>
            </a:r>
          </a:p>
          <a:p>
            <a:pPr>
              <a:buFont typeface="Wingdings" pitchFamily="2" charset="2"/>
              <a:buChar char="Ø"/>
              <a:defRPr/>
            </a:pPr>
            <a:r>
              <a:rPr lang="pt-BR" sz="2400" b="1" dirty="0">
                <a:latin typeface="Times New Roman" pitchFamily="18" charset="0"/>
                <a:cs typeface="Times New Roman" pitchFamily="18" charset="0"/>
              </a:rPr>
              <a:t>Sub 14</a:t>
            </a:r>
          </a:p>
          <a:p>
            <a:pPr>
              <a:buFont typeface="Wingdings" pitchFamily="2" charset="2"/>
              <a:buChar char="Ø"/>
              <a:defRPr/>
            </a:pPr>
            <a:r>
              <a:rPr lang="pt-BR" sz="2400" b="1" dirty="0">
                <a:latin typeface="Times New Roman" pitchFamily="18" charset="0"/>
                <a:cs typeface="Times New Roman" pitchFamily="18" charset="0"/>
              </a:rPr>
              <a:t>Sub 16</a:t>
            </a:r>
          </a:p>
          <a:p>
            <a:pPr>
              <a:buNone/>
              <a:defRPr/>
            </a:pPr>
            <a:r>
              <a:rPr lang="pt-BR" sz="2400" b="1" u="sng" dirty="0">
                <a:solidFill>
                  <a:srgbClr val="0000CC"/>
                </a:solidFill>
                <a:latin typeface="Times New Roman" pitchFamily="18" charset="0"/>
                <a:cs typeface="Times New Roman" pitchFamily="18" charset="0"/>
              </a:rPr>
              <a:t>Feminina</a:t>
            </a:r>
          </a:p>
          <a:p>
            <a:pPr>
              <a:buFont typeface="Wingdings" pitchFamily="2" charset="2"/>
              <a:buChar char="Ø"/>
              <a:defRPr/>
            </a:pPr>
            <a:r>
              <a:rPr lang="pt-BR" sz="2400" b="1" dirty="0">
                <a:latin typeface="Times New Roman" pitchFamily="18" charset="0"/>
                <a:cs typeface="Times New Roman" pitchFamily="18" charset="0"/>
              </a:rPr>
              <a:t>Sub 14</a:t>
            </a:r>
            <a:endParaRPr lang="pt-BR" sz="2400" b="1" dirty="0">
              <a:solidFill>
                <a:srgbClr val="7030A0"/>
              </a:solidFill>
              <a:latin typeface="Times New Roman" pitchFamily="18" charset="0"/>
              <a:cs typeface="Times New Roman" pitchFamily="18" charset="0"/>
            </a:endParaRPr>
          </a:p>
          <a:p>
            <a:pPr>
              <a:buFont typeface="Wingdings" pitchFamily="2" charset="2"/>
              <a:buChar char="Ø"/>
              <a:defRPr/>
            </a:pPr>
            <a:r>
              <a:rPr lang="pt-BR" sz="2400" b="1" dirty="0">
                <a:latin typeface="Times New Roman" pitchFamily="18" charset="0"/>
                <a:cs typeface="Times New Roman" pitchFamily="18" charset="0"/>
              </a:rPr>
              <a:t>Sub 16</a:t>
            </a:r>
          </a:p>
          <a:p>
            <a:pPr algn="just">
              <a:defRPr/>
            </a:pPr>
            <a:r>
              <a:rPr lang="pt-BR" sz="2400" b="1" dirty="0">
                <a:solidFill>
                  <a:srgbClr val="FF0000"/>
                </a:solidFill>
                <a:latin typeface="Times New Roman" pitchFamily="18" charset="0"/>
                <a:cs typeface="Times New Roman" pitchFamily="18" charset="0"/>
              </a:rPr>
              <a:t>Os inscritos somente poderão participar por 01 (uma) equipe, independente de classe ou categoria. </a:t>
            </a:r>
          </a:p>
          <a:p>
            <a:pPr algn="ctr">
              <a:buNone/>
            </a:pPr>
            <a:endParaRPr lang="pt-BR" sz="2600" b="1" dirty="0">
              <a:latin typeface="Times New Roman" pitchFamily="18" charset="0"/>
              <a:cs typeface="Times New Roman" pitchFamily="18" charset="0"/>
            </a:endParaRPr>
          </a:p>
        </p:txBody>
      </p:sp>
      <p:sp>
        <p:nvSpPr>
          <p:cNvPr id="2" name="Título 1"/>
          <p:cNvSpPr>
            <a:spLocks noGrp="1"/>
          </p:cNvSpPr>
          <p:nvPr>
            <p:ph type="title"/>
          </p:nvPr>
        </p:nvSpPr>
        <p:spPr>
          <a:xfrm>
            <a:off x="467544" y="116632"/>
            <a:ext cx="8229600" cy="778098"/>
          </a:xfrm>
        </p:spPr>
        <p:txBody>
          <a:bodyPr>
            <a:noAutofit/>
          </a:bodyPr>
          <a:lstStyle/>
          <a:p>
            <a:pPr algn="r"/>
            <a:r>
              <a:rPr lang="pt-BR" sz="4400" dirty="0">
                <a:solidFill>
                  <a:srgbClr val="0000CC"/>
                </a:solidFill>
                <a:latin typeface="Times New Roman" pitchFamily="18" charset="0"/>
                <a:cs typeface="Times New Roman" pitchFamily="18" charset="0"/>
              </a:rPr>
              <a:t>CLASSES E CATEGORIAS</a:t>
            </a:r>
            <a:endParaRPr lang="pt-BR" sz="42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733256"/>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260648"/>
            <a:ext cx="1259632" cy="742950"/>
          </a:xfrm>
          <a:prstGeom prst="rect">
            <a:avLst/>
          </a:prstGeom>
          <a:noFill/>
          <a:ln w="9525">
            <a:noFill/>
            <a:miter lim="800000"/>
            <a:headEnd/>
            <a:tailEnd/>
          </a:ln>
        </p:spPr>
      </p:pic>
      <p:sp>
        <p:nvSpPr>
          <p:cNvPr id="6" name="Chave direita 5"/>
          <p:cNvSpPr/>
          <p:nvPr/>
        </p:nvSpPr>
        <p:spPr>
          <a:xfrm>
            <a:off x="1835696" y="1412776"/>
            <a:ext cx="144016" cy="122413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1124744"/>
            <a:ext cx="8640960" cy="4752528"/>
          </a:xfrm>
        </p:spPr>
        <p:txBody>
          <a:bodyPr>
            <a:noAutofit/>
          </a:bodyPr>
          <a:lstStyle/>
          <a:p>
            <a:pPr>
              <a:buNone/>
              <a:defRPr/>
            </a:pPr>
            <a:endParaRPr lang="pt-BR" sz="3200" b="1" dirty="0">
              <a:solidFill>
                <a:srgbClr val="7030A0"/>
              </a:solidFill>
            </a:endParaRPr>
          </a:p>
          <a:p>
            <a:pPr>
              <a:buNone/>
              <a:defRPr/>
            </a:pPr>
            <a:endParaRPr lang="pt-BR" sz="3200" b="1" dirty="0">
              <a:solidFill>
                <a:srgbClr val="7030A0"/>
              </a:solidFill>
            </a:endParaRPr>
          </a:p>
          <a:p>
            <a:pPr>
              <a:buNone/>
              <a:defRPr/>
            </a:pPr>
            <a:r>
              <a:rPr lang="pt-BR" sz="3200" b="1" dirty="0">
                <a:solidFill>
                  <a:srgbClr val="7030A0"/>
                </a:solidFill>
                <a:latin typeface="Times New Roman" pitchFamily="18" charset="0"/>
                <a:cs typeface="Times New Roman" pitchFamily="18" charset="0"/>
              </a:rPr>
              <a:t>SUB 14 FEMININA</a:t>
            </a:r>
          </a:p>
          <a:p>
            <a:pPr algn="just">
              <a:buFont typeface="Wingdings" pitchFamily="2" charset="2"/>
              <a:buChar char="Ø"/>
              <a:defRPr/>
            </a:pPr>
            <a:r>
              <a:rPr lang="pt-BR" sz="3200" b="1" dirty="0">
                <a:latin typeface="Times New Roman" pitchFamily="18" charset="0"/>
                <a:cs typeface="Times New Roman" pitchFamily="18" charset="0"/>
              </a:rPr>
              <a:t>Nascidas em 2012, 2013, </a:t>
            </a:r>
            <a:r>
              <a:rPr lang="pt-BR" sz="3200" b="1" dirty="0">
                <a:solidFill>
                  <a:srgbClr val="FF0000"/>
                </a:solidFill>
                <a:latin typeface="Times New Roman" pitchFamily="18" charset="0"/>
                <a:cs typeface="Times New Roman" pitchFamily="18" charset="0"/>
              </a:rPr>
              <a:t>2014 e 2015;</a:t>
            </a:r>
          </a:p>
          <a:p>
            <a:pPr algn="just">
              <a:defRPr/>
            </a:pPr>
            <a:endParaRPr lang="pt-BR" sz="3200" b="1" dirty="0">
              <a:solidFill>
                <a:srgbClr val="0000CC"/>
              </a:solidFill>
              <a:latin typeface="Times New Roman" pitchFamily="18" charset="0"/>
              <a:cs typeface="Times New Roman" pitchFamily="18" charset="0"/>
            </a:endParaRPr>
          </a:p>
          <a:p>
            <a:pPr algn="just">
              <a:buFont typeface="Wingdings" pitchFamily="2" charset="2"/>
              <a:buChar char="Ø"/>
              <a:defRPr/>
            </a:pPr>
            <a:r>
              <a:rPr lang="pt-BR" sz="3200" b="1" dirty="0">
                <a:solidFill>
                  <a:srgbClr val="0000CC"/>
                </a:solidFill>
                <a:latin typeface="Times New Roman" pitchFamily="18" charset="0"/>
                <a:cs typeface="Times New Roman" pitchFamily="18" charset="0"/>
              </a:rPr>
              <a:t>Limite de até 03 (três) jogadoras.</a:t>
            </a:r>
          </a:p>
          <a:p>
            <a:pPr algn="ctr">
              <a:buNone/>
            </a:pPr>
            <a:endParaRPr lang="pt-BR" sz="2400" b="1" dirty="0">
              <a:latin typeface="Times New Roman" pitchFamily="18" charset="0"/>
              <a:cs typeface="Times New Roman" pitchFamily="18" charset="0"/>
            </a:endParaRPr>
          </a:p>
        </p:txBody>
      </p:sp>
      <p:sp>
        <p:nvSpPr>
          <p:cNvPr id="2" name="Título 1"/>
          <p:cNvSpPr>
            <a:spLocks noGrp="1"/>
          </p:cNvSpPr>
          <p:nvPr>
            <p:ph type="title"/>
          </p:nvPr>
        </p:nvSpPr>
        <p:spPr>
          <a:xfrm>
            <a:off x="1691680" y="188640"/>
            <a:ext cx="7005464" cy="936104"/>
          </a:xfrm>
        </p:spPr>
        <p:txBody>
          <a:bodyPr>
            <a:noAutofit/>
          </a:bodyPr>
          <a:lstStyle/>
          <a:p>
            <a:pPr algn="ctr"/>
            <a:r>
              <a:rPr lang="pt-BR" sz="4000" dirty="0">
                <a:solidFill>
                  <a:srgbClr val="0000CC"/>
                </a:solidFill>
                <a:latin typeface="Times New Roman" pitchFamily="18" charset="0"/>
                <a:cs typeface="Times New Roman" pitchFamily="18" charset="0"/>
              </a:rPr>
              <a:t>CLASSES E CATEGORIAS</a:t>
            </a: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220072" y="5805264"/>
            <a:ext cx="3619500" cy="842635"/>
          </a:xfrm>
          <a:prstGeom prst="rect">
            <a:avLst/>
          </a:prstGeom>
          <a:noFill/>
          <a:ln w="9525">
            <a:noFill/>
            <a:miter lim="800000"/>
            <a:headEnd/>
            <a:tailEnd/>
          </a:ln>
        </p:spPr>
      </p:pic>
      <p:sp>
        <p:nvSpPr>
          <p:cNvPr id="5" name="Seta em curva para a esquerda 4"/>
          <p:cNvSpPr/>
          <p:nvPr/>
        </p:nvSpPr>
        <p:spPr>
          <a:xfrm>
            <a:off x="7596336" y="3068960"/>
            <a:ext cx="755576" cy="1080120"/>
          </a:xfrm>
          <a:prstGeom prst="curvedLeftArrow">
            <a:avLst>
              <a:gd name="adj1" fmla="val 25000"/>
              <a:gd name="adj2" fmla="val 48530"/>
              <a:gd name="adj3" fmla="val 25000"/>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ln>
                <a:solidFill>
                  <a:srgbClr val="00CC00"/>
                </a:solidFill>
              </a:ln>
              <a:solidFill>
                <a:srgbClr val="00CC00"/>
              </a:solidFill>
            </a:endParaRPr>
          </a:p>
        </p:txBody>
      </p:sp>
      <p:pic>
        <p:nvPicPr>
          <p:cNvPr id="6" name="Imagem 5" descr="C:\Users\mflorio\AppData\Local\Microsoft\Windows\Temporary Internet Files\Content.Word\IMG-20260623-WA0003.jpg"/>
          <p:cNvPicPr/>
          <p:nvPr/>
        </p:nvPicPr>
        <p:blipFill>
          <a:blip r:embed="rId3" cstate="print"/>
          <a:srcRect/>
          <a:stretch>
            <a:fillRect/>
          </a:stretch>
        </p:blipFill>
        <p:spPr bwMode="auto">
          <a:xfrm>
            <a:off x="251520" y="188640"/>
            <a:ext cx="1259632" cy="7429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39552" y="1628800"/>
            <a:ext cx="8229600" cy="4320480"/>
          </a:xfrm>
        </p:spPr>
        <p:txBody>
          <a:bodyPr>
            <a:normAutofit/>
          </a:bodyPr>
          <a:lstStyle/>
          <a:p>
            <a:pPr algn="ctr">
              <a:buNone/>
            </a:pPr>
            <a:endParaRPr lang="pt-BR" sz="2800" b="1" dirty="0"/>
          </a:p>
          <a:p>
            <a:pPr algn="just">
              <a:buFont typeface="Wingdings" pitchFamily="2" charset="2"/>
              <a:buChar char="ü"/>
            </a:pPr>
            <a:r>
              <a:rPr lang="pt-BR" sz="4000" b="1" dirty="0">
                <a:latin typeface="Times New Roman" pitchFamily="18" charset="0"/>
                <a:cs typeface="Times New Roman" pitchFamily="18" charset="0"/>
              </a:rPr>
              <a:t>Eliminatória simples </a:t>
            </a:r>
            <a:r>
              <a:rPr lang="pt-BR" sz="4000" b="1">
                <a:latin typeface="Times New Roman" pitchFamily="18" charset="0"/>
                <a:cs typeface="Times New Roman" pitchFamily="18" charset="0"/>
              </a:rPr>
              <a:t>para as </a:t>
            </a:r>
            <a:r>
              <a:rPr lang="pt-BR" sz="4000" b="1" dirty="0">
                <a:latin typeface="Times New Roman" pitchFamily="18" charset="0"/>
                <a:cs typeface="Times New Roman" pitchFamily="18" charset="0"/>
              </a:rPr>
              <a:t>classes mistas e masculinas;</a:t>
            </a:r>
          </a:p>
          <a:p>
            <a:pPr>
              <a:buFont typeface="Wingdings" pitchFamily="2" charset="2"/>
              <a:buChar char="ü"/>
            </a:pPr>
            <a:endParaRPr lang="pt-BR" sz="3200" b="1" dirty="0">
              <a:solidFill>
                <a:schemeClr val="accent3"/>
              </a:solidFill>
              <a:latin typeface="Times New Roman" pitchFamily="18" charset="0"/>
              <a:cs typeface="Times New Roman" pitchFamily="18" charset="0"/>
            </a:endParaRPr>
          </a:p>
          <a:p>
            <a:pPr algn="just">
              <a:buFont typeface="Wingdings" pitchFamily="2" charset="2"/>
              <a:buChar char="ü"/>
            </a:pPr>
            <a:r>
              <a:rPr lang="pt-BR" sz="3600" b="1" dirty="0">
                <a:solidFill>
                  <a:schemeClr val="accent3"/>
                </a:solidFill>
                <a:latin typeface="Times New Roman" pitchFamily="18" charset="0"/>
                <a:cs typeface="Times New Roman" pitchFamily="18" charset="0"/>
              </a:rPr>
              <a:t>Classe feminina (dupla eliminatória</a:t>
            </a:r>
            <a:r>
              <a:rPr lang="pt-BR" sz="3600" b="1" dirty="0">
                <a:solidFill>
                  <a:schemeClr val="accent3"/>
                </a:solidFill>
                <a:latin typeface="Bookman Old Style" pitchFamily="18" charset="0"/>
              </a:rPr>
              <a:t>). </a:t>
            </a:r>
          </a:p>
          <a:p>
            <a:pPr>
              <a:buFont typeface="Wingdings" pitchFamily="2" charset="2"/>
              <a:buChar char="ü"/>
            </a:pPr>
            <a:endParaRPr lang="pt-BR" dirty="0"/>
          </a:p>
        </p:txBody>
      </p:sp>
      <p:sp>
        <p:nvSpPr>
          <p:cNvPr id="2" name="Título 1"/>
          <p:cNvSpPr>
            <a:spLocks noGrp="1"/>
          </p:cNvSpPr>
          <p:nvPr>
            <p:ph type="title"/>
          </p:nvPr>
        </p:nvSpPr>
        <p:spPr>
          <a:xfrm>
            <a:off x="1691680" y="274638"/>
            <a:ext cx="6995120" cy="1143000"/>
          </a:xfrm>
        </p:spPr>
        <p:txBody>
          <a:bodyPr>
            <a:noAutofit/>
          </a:bodyPr>
          <a:lstStyle/>
          <a:p>
            <a:pPr algn="ctr"/>
            <a:r>
              <a:rPr lang="pt-BR" sz="4400" dirty="0">
                <a:solidFill>
                  <a:srgbClr val="0000CC"/>
                </a:solidFill>
                <a:latin typeface="Times New Roman" pitchFamily="18" charset="0"/>
                <a:cs typeface="Times New Roman" pitchFamily="18" charset="0"/>
              </a:rPr>
              <a:t>SISTEMA DE DISPUTA</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331640" cy="88696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39552" y="1628800"/>
            <a:ext cx="8229600" cy="4320480"/>
          </a:xfrm>
        </p:spPr>
        <p:txBody>
          <a:bodyPr>
            <a:normAutofit/>
          </a:bodyPr>
          <a:lstStyle/>
          <a:p>
            <a:pPr>
              <a:buNone/>
            </a:pPr>
            <a:endParaRPr lang="pt-BR" sz="1800" b="1" dirty="0">
              <a:latin typeface="Times New Roman" pitchFamily="18" charset="0"/>
              <a:cs typeface="Times New Roman" pitchFamily="18" charset="0"/>
            </a:endParaRPr>
          </a:p>
        </p:txBody>
      </p:sp>
      <p:sp>
        <p:nvSpPr>
          <p:cNvPr id="2" name="Título 1"/>
          <p:cNvSpPr>
            <a:spLocks noGrp="1"/>
          </p:cNvSpPr>
          <p:nvPr>
            <p:ph type="title"/>
          </p:nvPr>
        </p:nvSpPr>
        <p:spPr>
          <a:xfrm>
            <a:off x="1691680" y="274638"/>
            <a:ext cx="6995120" cy="1143000"/>
          </a:xfrm>
        </p:spPr>
        <p:txBody>
          <a:bodyPr>
            <a:noAutofit/>
          </a:bodyPr>
          <a:lstStyle/>
          <a:p>
            <a:pPr algn="ctr"/>
            <a:r>
              <a:rPr lang="pt-BR" sz="4000" dirty="0">
                <a:solidFill>
                  <a:srgbClr val="0000CC"/>
                </a:solidFill>
                <a:latin typeface="Times New Roman" pitchFamily="18" charset="0"/>
                <a:cs typeface="Times New Roman" pitchFamily="18" charset="0"/>
              </a:rPr>
              <a:t>DUPLA ELIMINATÓRIA FEMININO</a:t>
            </a: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331640" cy="886966"/>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323528" y="1368306"/>
          <a:ext cx="8496944" cy="4581445"/>
        </p:xfrm>
        <a:graphic>
          <a:graphicData uri="http://schemas.openxmlformats.org/presentationml/2006/ole">
            <mc:AlternateContent xmlns:mc="http://schemas.openxmlformats.org/markup-compatibility/2006">
              <mc:Choice xmlns:v="urn:schemas-microsoft-com:vml" Requires="v">
                <p:oleObj spid="_x0000_s1026" name="Acrobat Document" r:id="rId4" imgW="8019048" imgH="5668166" progId="AcroExch.Document.DC">
                  <p:embed/>
                </p:oleObj>
              </mc:Choice>
              <mc:Fallback>
                <p:oleObj name="Acrobat Document" r:id="rId4" imgW="8019048" imgH="5668166" progId="AcroExch.Document.DC">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368306"/>
                        <a:ext cx="8496944" cy="4581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39552" y="1628800"/>
            <a:ext cx="8229600" cy="4320480"/>
          </a:xfrm>
        </p:spPr>
        <p:txBody>
          <a:bodyPr>
            <a:normAutofit/>
          </a:bodyPr>
          <a:lstStyle/>
          <a:p>
            <a:pPr>
              <a:buNone/>
            </a:pPr>
            <a:endParaRPr lang="pt-BR" sz="1800" b="1" dirty="0">
              <a:latin typeface="Times New Roman" pitchFamily="18" charset="0"/>
              <a:cs typeface="Times New Roman" pitchFamily="18" charset="0"/>
            </a:endParaRPr>
          </a:p>
        </p:txBody>
      </p:sp>
      <p:sp>
        <p:nvSpPr>
          <p:cNvPr id="2" name="Título 1"/>
          <p:cNvSpPr>
            <a:spLocks noGrp="1"/>
          </p:cNvSpPr>
          <p:nvPr>
            <p:ph type="title"/>
          </p:nvPr>
        </p:nvSpPr>
        <p:spPr>
          <a:xfrm>
            <a:off x="1691680" y="274638"/>
            <a:ext cx="6995120" cy="1143000"/>
          </a:xfrm>
        </p:spPr>
        <p:txBody>
          <a:bodyPr>
            <a:noAutofit/>
          </a:bodyPr>
          <a:lstStyle/>
          <a:p>
            <a:pPr algn="ctr"/>
            <a:r>
              <a:rPr lang="pt-BR" sz="4000" dirty="0">
                <a:solidFill>
                  <a:srgbClr val="0000CC"/>
                </a:solidFill>
                <a:latin typeface="Times New Roman" pitchFamily="18" charset="0"/>
                <a:cs typeface="Times New Roman" pitchFamily="18" charset="0"/>
              </a:rPr>
              <a:t>DUPLA ELIMINATÓRIA FEMININO</a:t>
            </a: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331640" cy="886966"/>
          </a:xfrm>
          <a:prstGeom prst="rect">
            <a:avLst/>
          </a:prstGeom>
          <a:noFill/>
          <a:ln w="9525">
            <a:noFill/>
            <a:miter lim="800000"/>
            <a:headEnd/>
            <a:tailEnd/>
          </a:ln>
        </p:spPr>
      </p:pic>
      <p:graphicFrame>
        <p:nvGraphicFramePr>
          <p:cNvPr id="2051" name="Object 3"/>
          <p:cNvGraphicFramePr>
            <a:graphicFrameLocks noChangeAspect="1"/>
          </p:cNvGraphicFramePr>
          <p:nvPr/>
        </p:nvGraphicFramePr>
        <p:xfrm>
          <a:off x="179512" y="1340768"/>
          <a:ext cx="8712967" cy="4608512"/>
        </p:xfrm>
        <a:graphic>
          <a:graphicData uri="http://schemas.openxmlformats.org/presentationml/2006/ole">
            <mc:AlternateContent xmlns:mc="http://schemas.openxmlformats.org/markup-compatibility/2006">
              <mc:Choice xmlns:v="urn:schemas-microsoft-com:vml" Requires="v">
                <p:oleObj spid="_x0000_s2051" name="Acrobat Document" r:id="rId4" imgW="8019048" imgH="5668166" progId="AcroExch.Document.DC">
                  <p:embed/>
                </p:oleObj>
              </mc:Choice>
              <mc:Fallback>
                <p:oleObj name="Acrobat Document" r:id="rId4" imgW="8019048" imgH="5668166" progId="AcroExch.Document.DC">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340768"/>
                        <a:ext cx="8712967"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539552" y="1628800"/>
            <a:ext cx="8229600" cy="4320480"/>
          </a:xfrm>
        </p:spPr>
        <p:txBody>
          <a:bodyPr>
            <a:normAutofit/>
          </a:bodyPr>
          <a:lstStyle/>
          <a:p>
            <a:pPr lvl="0" algn="just">
              <a:buFont typeface="Wingdings" pitchFamily="2" charset="2"/>
              <a:buChar char="Ø"/>
            </a:pPr>
            <a:r>
              <a:rPr lang="pt-BR" sz="2200" b="1" dirty="0">
                <a:latin typeface="Times New Roman" pitchFamily="18" charset="0"/>
                <a:cs typeface="Times New Roman" pitchFamily="18" charset="0"/>
              </a:rPr>
              <a:t>Caso a equipe vencedora da final seja aquela da chave dos vencedores (equipe que não perdeu nenhum jogo), esta será considerada campeã;</a:t>
            </a:r>
          </a:p>
          <a:p>
            <a:pPr lvl="0" algn="just">
              <a:buNone/>
            </a:pPr>
            <a:endParaRPr lang="pt-BR" sz="2200" dirty="0">
              <a:latin typeface="Times New Roman" pitchFamily="18" charset="0"/>
              <a:cs typeface="Times New Roman" pitchFamily="18" charset="0"/>
            </a:endParaRPr>
          </a:p>
          <a:p>
            <a:pPr lvl="0" algn="just"/>
            <a:r>
              <a:rPr lang="pt-BR" sz="2200" b="1" dirty="0">
                <a:latin typeface="Times New Roman" pitchFamily="18" charset="0"/>
                <a:cs typeface="Times New Roman" pitchFamily="18" charset="0"/>
              </a:rPr>
              <a:t>Se a equipe vencedora da final for aquela que veio da chave dos perdedores (equipe que já perdeu um jogo), não haverá outro jogo, mas, sim, uma prorrogação de 01 (um) tempo de 05 (cinco) minutos.  A equipe que vencer a prorrogação será campeã;</a:t>
            </a:r>
          </a:p>
          <a:p>
            <a:pPr lvl="0" algn="just">
              <a:buNone/>
            </a:pPr>
            <a:endParaRPr lang="pt-BR" sz="2200" dirty="0">
              <a:latin typeface="Times New Roman" pitchFamily="18" charset="0"/>
              <a:cs typeface="Times New Roman" pitchFamily="18" charset="0"/>
            </a:endParaRPr>
          </a:p>
          <a:p>
            <a:pPr lvl="0" algn="just"/>
            <a:r>
              <a:rPr lang="pt-BR" sz="2200" b="1" dirty="0">
                <a:latin typeface="Times New Roman" pitchFamily="18" charset="0"/>
                <a:cs typeface="Times New Roman" pitchFamily="18" charset="0"/>
              </a:rPr>
              <a:t> Em caso de empate na prorrogação, a partida será decidida em cobranças de penalidades máximas, seguindo os mesmos critérios utilizados pela CBFS/FPFS.</a:t>
            </a:r>
          </a:p>
          <a:p>
            <a:pPr>
              <a:buNone/>
            </a:pPr>
            <a:endParaRPr lang="pt-BR" sz="1800" b="1" dirty="0">
              <a:latin typeface="Times New Roman" pitchFamily="18" charset="0"/>
              <a:cs typeface="Times New Roman" pitchFamily="18" charset="0"/>
            </a:endParaRPr>
          </a:p>
        </p:txBody>
      </p:sp>
      <p:sp>
        <p:nvSpPr>
          <p:cNvPr id="2" name="Título 1"/>
          <p:cNvSpPr>
            <a:spLocks noGrp="1"/>
          </p:cNvSpPr>
          <p:nvPr>
            <p:ph type="title"/>
          </p:nvPr>
        </p:nvSpPr>
        <p:spPr>
          <a:xfrm>
            <a:off x="1691680" y="274638"/>
            <a:ext cx="6995120" cy="1143000"/>
          </a:xfrm>
        </p:spPr>
        <p:txBody>
          <a:bodyPr>
            <a:noAutofit/>
          </a:bodyPr>
          <a:lstStyle/>
          <a:p>
            <a:pPr algn="ctr"/>
            <a:r>
              <a:rPr lang="pt-BR" sz="4000" dirty="0">
                <a:solidFill>
                  <a:srgbClr val="0000CC"/>
                </a:solidFill>
                <a:latin typeface="Times New Roman" pitchFamily="18" charset="0"/>
                <a:cs typeface="Times New Roman" pitchFamily="18" charset="0"/>
              </a:rPr>
              <a:t>DUPLA ELIMINATÓRIA FEMININO</a:t>
            </a: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331640" cy="88696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1196752"/>
            <a:ext cx="8424936" cy="4752528"/>
          </a:xfrm>
        </p:spPr>
        <p:txBody>
          <a:bodyPr>
            <a:normAutofit/>
          </a:bodyPr>
          <a:lstStyle/>
          <a:p>
            <a:pPr algn="ctr">
              <a:buNone/>
            </a:pPr>
            <a:endParaRPr lang="pt-BR" b="1" dirty="0">
              <a:solidFill>
                <a:srgbClr val="FF0000"/>
              </a:solidFill>
              <a:latin typeface="Times New Roman" pitchFamily="18" charset="0"/>
              <a:cs typeface="Times New Roman" pitchFamily="18" charset="0"/>
            </a:endParaRPr>
          </a:p>
          <a:p>
            <a:pPr algn="just">
              <a:buNone/>
              <a:defRPr/>
            </a:pPr>
            <a:r>
              <a:rPr lang="pt-BR" sz="3200" b="1" dirty="0">
                <a:latin typeface="Times New Roman" pitchFamily="18" charset="0"/>
                <a:cs typeface="Times New Roman" pitchFamily="18" charset="0"/>
              </a:rPr>
              <a:t>Abertura Oficial - 29 de agosto (sábado):</a:t>
            </a:r>
          </a:p>
          <a:p>
            <a:pPr>
              <a:buFont typeface="Wingdings" pitchFamily="2" charset="2"/>
              <a:buChar char="Ø"/>
              <a:defRPr/>
            </a:pPr>
            <a:r>
              <a:rPr lang="pt-BR" sz="2400" b="1" dirty="0">
                <a:solidFill>
                  <a:srgbClr val="0000CC"/>
                </a:solidFill>
                <a:latin typeface="Times New Roman" pitchFamily="18" charset="0"/>
                <a:cs typeface="Times New Roman" pitchFamily="18" charset="0"/>
              </a:rPr>
              <a:t> Seminário sobre Esporte;</a:t>
            </a:r>
          </a:p>
          <a:p>
            <a:pPr>
              <a:buFont typeface="Wingdings" pitchFamily="2" charset="2"/>
              <a:buChar char="Ø"/>
              <a:defRPr/>
            </a:pPr>
            <a:r>
              <a:rPr lang="pt-BR" sz="2400" b="1" dirty="0">
                <a:solidFill>
                  <a:srgbClr val="0000CC"/>
                </a:solidFill>
                <a:latin typeface="Times New Roman" pitchFamily="18" charset="0"/>
                <a:cs typeface="Times New Roman" pitchFamily="18" charset="0"/>
              </a:rPr>
              <a:t>Congresso Técnico.</a:t>
            </a:r>
          </a:p>
          <a:p>
            <a:pPr>
              <a:buFont typeface="Wingdings" pitchFamily="2" charset="2"/>
              <a:buChar char="ü"/>
              <a:defRPr/>
            </a:pPr>
            <a:endParaRPr lang="pt-BR" sz="2400" b="1" dirty="0">
              <a:solidFill>
                <a:srgbClr val="0000CC"/>
              </a:solidFill>
              <a:latin typeface="Times New Roman" pitchFamily="18" charset="0"/>
              <a:cs typeface="Times New Roman" pitchFamily="18" charset="0"/>
            </a:endParaRPr>
          </a:p>
          <a:p>
            <a:pPr algn="just">
              <a:defRPr/>
            </a:pPr>
            <a:endParaRPr lang="pt-BR" sz="1100" b="1" dirty="0">
              <a:latin typeface="Times New Roman" pitchFamily="18" charset="0"/>
              <a:cs typeface="Times New Roman" pitchFamily="18" charset="0"/>
            </a:endParaRPr>
          </a:p>
          <a:p>
            <a:pPr algn="just">
              <a:buNone/>
              <a:defRPr/>
            </a:pPr>
            <a:r>
              <a:rPr lang="pt-BR" sz="3200" b="1" dirty="0">
                <a:solidFill>
                  <a:srgbClr val="C00000"/>
                </a:solidFill>
                <a:latin typeface="Times New Roman" pitchFamily="18" charset="0"/>
                <a:cs typeface="Times New Roman" pitchFamily="18" charset="0"/>
              </a:rPr>
              <a:t>Festival - </a:t>
            </a:r>
            <a:r>
              <a:rPr lang="pt-BR" sz="3200" b="1" u="sng"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12 de setembro </a:t>
            </a:r>
            <a:r>
              <a:rPr lang="pt-BR" sz="3200" b="1" dirty="0">
                <a:solidFill>
                  <a:srgbClr val="C00000"/>
                </a:solidFill>
                <a:latin typeface="Times New Roman" pitchFamily="18" charset="0"/>
                <a:cs typeface="Times New Roman" pitchFamily="18" charset="0"/>
              </a:rPr>
              <a:t>(sábado)</a:t>
            </a:r>
          </a:p>
          <a:p>
            <a:pPr algn="just">
              <a:buFont typeface="Wingdings" pitchFamily="2" charset="2"/>
              <a:buChar char="Ø"/>
              <a:defRPr/>
            </a:pPr>
            <a:r>
              <a:rPr lang="pt-BR" sz="3200" b="1" dirty="0">
                <a:latin typeface="Times New Roman" pitchFamily="18" charset="0"/>
                <a:cs typeface="Times New Roman" pitchFamily="18" charset="0"/>
              </a:rPr>
              <a:t>Início/Torneio - 13 de setembro (domingo);</a:t>
            </a:r>
            <a:endParaRPr lang="pt-BR" sz="3200" b="1" dirty="0">
              <a:solidFill>
                <a:srgbClr val="C00000"/>
              </a:solidFill>
              <a:latin typeface="Times New Roman" pitchFamily="18" charset="0"/>
              <a:cs typeface="Times New Roman" pitchFamily="18" charset="0"/>
            </a:endParaRPr>
          </a:p>
          <a:p>
            <a:pPr algn="just">
              <a:buNone/>
              <a:defRPr/>
            </a:pPr>
            <a:endParaRPr lang="pt-BR" sz="11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Encerramento – 28 de novembro (sábado).</a:t>
            </a:r>
          </a:p>
          <a:p>
            <a:pPr algn="ctr">
              <a:buNone/>
            </a:pPr>
            <a:endParaRPr lang="pt-BR" sz="3000" b="1" dirty="0">
              <a:latin typeface="Times New Roman" pitchFamily="18" charset="0"/>
              <a:cs typeface="Times New Roman" pitchFamily="18" charset="0"/>
            </a:endParaRPr>
          </a:p>
          <a:p>
            <a:pPr>
              <a:buFont typeface="Wingdings" pitchFamily="2" charset="2"/>
              <a:buChar char="ü"/>
            </a:pPr>
            <a:endParaRPr lang="pt-BR" dirty="0"/>
          </a:p>
        </p:txBody>
      </p:sp>
      <p:sp>
        <p:nvSpPr>
          <p:cNvPr id="2" name="Título 1"/>
          <p:cNvSpPr>
            <a:spLocks noGrp="1"/>
          </p:cNvSpPr>
          <p:nvPr>
            <p:ph type="title"/>
          </p:nvPr>
        </p:nvSpPr>
        <p:spPr>
          <a:xfrm>
            <a:off x="1979712" y="274638"/>
            <a:ext cx="6707088" cy="1143000"/>
          </a:xfrm>
        </p:spPr>
        <p:txBody>
          <a:bodyPr>
            <a:noAutofit/>
          </a:bodyPr>
          <a:lstStyle/>
          <a:p>
            <a:pPr algn="ctr"/>
            <a:r>
              <a:rPr lang="pt-BR" sz="4400" dirty="0">
                <a:solidFill>
                  <a:srgbClr val="0000CC"/>
                </a:solidFill>
                <a:latin typeface="Times New Roman" pitchFamily="18" charset="0"/>
                <a:cs typeface="Times New Roman" pitchFamily="18" charset="0"/>
              </a:rPr>
              <a:t>PROGRAMAÇÃO</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220072" y="5805264"/>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323528" y="188640"/>
            <a:ext cx="1368152" cy="93610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980728"/>
            <a:ext cx="8496944" cy="5040560"/>
          </a:xfrm>
        </p:spPr>
        <p:txBody>
          <a:bodyPr>
            <a:normAutofit/>
          </a:bodyPr>
          <a:lstStyle/>
          <a:p>
            <a:pPr algn="ctr">
              <a:buNone/>
            </a:pPr>
            <a:endParaRPr lang="pt-BR" sz="3000" b="1" dirty="0">
              <a:latin typeface="Times New Roman" pitchFamily="18" charset="0"/>
              <a:cs typeface="Times New Roman" pitchFamily="18" charset="0"/>
            </a:endParaRPr>
          </a:p>
          <a:p>
            <a:pPr>
              <a:buFont typeface="Wingdings" pitchFamily="2" charset="2"/>
              <a:buChar char="ü"/>
            </a:pPr>
            <a:endParaRPr lang="pt-BR" dirty="0"/>
          </a:p>
        </p:txBody>
      </p:sp>
      <p:sp>
        <p:nvSpPr>
          <p:cNvPr id="2" name="Título 1"/>
          <p:cNvSpPr>
            <a:spLocks noGrp="1"/>
          </p:cNvSpPr>
          <p:nvPr>
            <p:ph type="title"/>
          </p:nvPr>
        </p:nvSpPr>
        <p:spPr>
          <a:xfrm>
            <a:off x="2267744" y="0"/>
            <a:ext cx="6429400" cy="980728"/>
          </a:xfrm>
        </p:spPr>
        <p:txBody>
          <a:bodyPr>
            <a:noAutofit/>
          </a:bodyPr>
          <a:lstStyle/>
          <a:p>
            <a:pPr algn="ctr"/>
            <a:r>
              <a:rPr lang="pt-BR" sz="4400" dirty="0">
                <a:solidFill>
                  <a:srgbClr val="0000CC"/>
                </a:solidFill>
                <a:latin typeface="Times New Roman" pitchFamily="18" charset="0"/>
                <a:cs typeface="Times New Roman" pitchFamily="18" charset="0"/>
              </a:rPr>
              <a:t>PROJEÇÃO DE DATAS</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05264"/>
            <a:ext cx="3619500" cy="842635"/>
          </a:xfrm>
          <a:prstGeom prst="rect">
            <a:avLst/>
          </a:prstGeom>
          <a:noFill/>
          <a:ln w="9525">
            <a:noFill/>
            <a:miter lim="800000"/>
            <a:headEnd/>
            <a:tailEnd/>
          </a:ln>
        </p:spPr>
      </p:pic>
      <p:graphicFrame>
        <p:nvGraphicFramePr>
          <p:cNvPr id="5" name="Tabela 4"/>
          <p:cNvGraphicFramePr>
            <a:graphicFrameLocks noGrp="1"/>
          </p:cNvGraphicFramePr>
          <p:nvPr/>
        </p:nvGraphicFramePr>
        <p:xfrm>
          <a:off x="251520" y="908721"/>
          <a:ext cx="8568952" cy="4960832"/>
        </p:xfrm>
        <a:graphic>
          <a:graphicData uri="http://schemas.openxmlformats.org/drawingml/2006/table">
            <a:tbl>
              <a:tblPr firstRow="1" bandRow="1">
                <a:tableStyleId>{5C22544A-7EE6-4342-B048-85BDC9FD1C3A}</a:tableStyleId>
              </a:tblPr>
              <a:tblGrid>
                <a:gridCol w="1629029">
                  <a:extLst>
                    <a:ext uri="{9D8B030D-6E8A-4147-A177-3AD203B41FA5}">
                      <a16:colId xmlns:a16="http://schemas.microsoft.com/office/drawing/2014/main" val="20000"/>
                    </a:ext>
                  </a:extLst>
                </a:gridCol>
                <a:gridCol w="1332281">
                  <a:extLst>
                    <a:ext uri="{9D8B030D-6E8A-4147-A177-3AD203B41FA5}">
                      <a16:colId xmlns:a16="http://schemas.microsoft.com/office/drawing/2014/main" val="20001"/>
                    </a:ext>
                  </a:extLst>
                </a:gridCol>
                <a:gridCol w="1462992">
                  <a:extLst>
                    <a:ext uri="{9D8B030D-6E8A-4147-A177-3AD203B41FA5}">
                      <a16:colId xmlns:a16="http://schemas.microsoft.com/office/drawing/2014/main" val="20002"/>
                    </a:ext>
                  </a:extLst>
                </a:gridCol>
                <a:gridCol w="1480354">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gridCol w="1296144">
                  <a:extLst>
                    <a:ext uri="{9D8B030D-6E8A-4147-A177-3AD203B41FA5}">
                      <a16:colId xmlns:a16="http://schemas.microsoft.com/office/drawing/2014/main" val="20005"/>
                    </a:ext>
                  </a:extLst>
                </a:gridCol>
              </a:tblGrid>
              <a:tr h="1227289">
                <a:tc>
                  <a:txBody>
                    <a:bodyPr/>
                    <a:lstStyle/>
                    <a:p>
                      <a:pPr algn="ctr">
                        <a:lnSpc>
                          <a:spcPct val="115000"/>
                        </a:lnSpc>
                        <a:spcAft>
                          <a:spcPts val="0"/>
                        </a:spcAft>
                      </a:pPr>
                      <a:r>
                        <a:rPr lang="pt-BR" sz="2300" b="1" dirty="0">
                          <a:solidFill>
                            <a:schemeClr val="tx1"/>
                          </a:solidFill>
                          <a:latin typeface="Times New Roman" pitchFamily="18" charset="0"/>
                          <a:cs typeface="Times New Roman" pitchFamily="18" charset="0"/>
                        </a:rPr>
                        <a:t>Setembro</a:t>
                      </a:r>
                      <a:endParaRPr lang="pt-BR" sz="23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000" b="1" baseline="0" dirty="0">
                          <a:solidFill>
                            <a:srgbClr val="0000CC"/>
                          </a:solidFill>
                          <a:latin typeface="Times New Roman" pitchFamily="18" charset="0"/>
                          <a:cs typeface="Times New Roman" pitchFamily="18" charset="0"/>
                        </a:rPr>
                        <a:t> </a:t>
                      </a:r>
                      <a:r>
                        <a:rPr lang="pt-BR" sz="2400" b="1" dirty="0">
                          <a:solidFill>
                            <a:srgbClr val="FFC000"/>
                          </a:solidFill>
                          <a:latin typeface="Times New Roman" pitchFamily="18" charset="0"/>
                          <a:cs typeface="Times New Roman" pitchFamily="18" charset="0"/>
                        </a:rPr>
                        <a:t>12</a:t>
                      </a:r>
                      <a:r>
                        <a:rPr lang="pt-BR" sz="2400" b="1" baseline="0" dirty="0">
                          <a:solidFill>
                            <a:srgbClr val="FFC000"/>
                          </a:solidFill>
                          <a:latin typeface="Times New Roman" pitchFamily="18" charset="0"/>
                          <a:cs typeface="Times New Roman" pitchFamily="18" charset="0"/>
                        </a:rPr>
                        <a:t> </a:t>
                      </a:r>
                      <a:r>
                        <a:rPr lang="pt-BR" sz="2000" b="1" baseline="0" dirty="0">
                          <a:solidFill>
                            <a:srgbClr val="FFC000"/>
                          </a:solidFill>
                          <a:latin typeface="Times New Roman" pitchFamily="18" charset="0"/>
                          <a:cs typeface="Times New Roman" pitchFamily="18" charset="0"/>
                        </a:rPr>
                        <a:t>(Festival)</a:t>
                      </a:r>
                    </a:p>
                    <a:p>
                      <a:pPr algn="ctr">
                        <a:lnSpc>
                          <a:spcPct val="115000"/>
                        </a:lnSpc>
                        <a:spcAft>
                          <a:spcPts val="0"/>
                        </a:spcAft>
                      </a:pPr>
                      <a:r>
                        <a:rPr lang="pt-BR" sz="2000" b="1" baseline="0" dirty="0">
                          <a:solidFill>
                            <a:srgbClr val="0000CC"/>
                          </a:solidFill>
                          <a:latin typeface="Times New Roman" pitchFamily="18" charset="0"/>
                          <a:cs typeface="Times New Roman" pitchFamily="18" charset="0"/>
                        </a:rPr>
                        <a:t> </a:t>
                      </a:r>
                      <a:r>
                        <a:rPr lang="pt-BR" sz="2400" b="1" baseline="0" dirty="0">
                          <a:solidFill>
                            <a:srgbClr val="0000CC"/>
                          </a:solidFill>
                          <a:latin typeface="Times New Roman" pitchFamily="18" charset="0"/>
                          <a:cs typeface="Times New Roman" pitchFamily="18" charset="0"/>
                        </a:rPr>
                        <a:t>13</a:t>
                      </a:r>
                      <a:r>
                        <a:rPr lang="pt-BR" sz="2000" b="1" baseline="0" dirty="0">
                          <a:solidFill>
                            <a:srgbClr val="0000CC"/>
                          </a:solidFill>
                          <a:latin typeface="Times New Roman" pitchFamily="18" charset="0"/>
                          <a:cs typeface="Times New Roman" pitchFamily="18" charset="0"/>
                        </a:rPr>
                        <a:t> (</a:t>
                      </a:r>
                      <a:r>
                        <a:rPr lang="pt-BR" sz="2000" b="1" dirty="0">
                          <a:solidFill>
                            <a:srgbClr val="0000CC"/>
                          </a:solidFill>
                          <a:latin typeface="Times New Roman" pitchFamily="18" charset="0"/>
                          <a:cs typeface="Times New Roman" pitchFamily="18" charset="0"/>
                        </a:rPr>
                        <a:t>Início)</a:t>
                      </a:r>
                      <a:endParaRPr lang="pt-BR" sz="20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300" b="1" dirty="0">
                          <a:solidFill>
                            <a:schemeClr val="tx1"/>
                          </a:solidFill>
                          <a:latin typeface="Times New Roman" pitchFamily="18" charset="0"/>
                          <a:cs typeface="Times New Roman" pitchFamily="18" charset="0"/>
                        </a:rPr>
                        <a:t>19 e 20</a:t>
                      </a:r>
                      <a:endParaRPr lang="pt-BR" sz="23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400" b="1" dirty="0">
                          <a:solidFill>
                            <a:schemeClr val="tx1"/>
                          </a:solidFill>
                          <a:latin typeface="Times New Roman" pitchFamily="18" charset="0"/>
                          <a:ea typeface="+mn-ea"/>
                          <a:cs typeface="Times New Roman" pitchFamily="18" charset="0"/>
                        </a:rPr>
                        <a:t>26</a:t>
                      </a:r>
                      <a:r>
                        <a:rPr lang="pt-BR" sz="2400" b="1" baseline="0" dirty="0">
                          <a:solidFill>
                            <a:schemeClr val="tx1"/>
                          </a:solidFill>
                          <a:latin typeface="Times New Roman" pitchFamily="18" charset="0"/>
                          <a:ea typeface="+mn-ea"/>
                          <a:cs typeface="Times New Roman" pitchFamily="18" charset="0"/>
                        </a:rPr>
                        <a:t> e 27</a:t>
                      </a:r>
                      <a:endParaRPr lang="pt-BR" sz="24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endParaRPr lang="pt-BR" dirty="0">
                        <a:solidFill>
                          <a:schemeClr val="tx1"/>
                        </a:solidFill>
                        <a:latin typeface="Times New Roman" pitchFamily="18" charset="0"/>
                        <a:cs typeface="Times New Roman" pitchFamily="18" charset="0"/>
                      </a:endParaRPr>
                    </a:p>
                  </a:txBody>
                  <a:tcPr>
                    <a:solidFill>
                      <a:schemeClr val="tx1"/>
                    </a:solidFill>
                  </a:tcPr>
                </a:tc>
                <a:tc>
                  <a:txBody>
                    <a:bodyPr/>
                    <a:lstStyle/>
                    <a:p>
                      <a:endParaRPr lang="pt-BR" dirty="0">
                        <a:latin typeface="Times New Roman" pitchFamily="18" charset="0"/>
                        <a:cs typeface="Times New Roman" pitchFamily="18" charset="0"/>
                      </a:endParaRPr>
                    </a:p>
                  </a:txBody>
                  <a:tcPr>
                    <a:solidFill>
                      <a:schemeClr val="tx1"/>
                    </a:solidFill>
                  </a:tcPr>
                </a:tc>
                <a:extLst>
                  <a:ext uri="{0D108BD9-81ED-4DB2-BD59-A6C34878D82A}">
                    <a16:rowId xmlns:a16="http://schemas.microsoft.com/office/drawing/2014/main" val="10000"/>
                  </a:ext>
                </a:extLst>
              </a:tr>
              <a:tr h="1333745">
                <a:tc>
                  <a:txBody>
                    <a:bodyPr/>
                    <a:lstStyle/>
                    <a:p>
                      <a:pPr algn="ctr">
                        <a:lnSpc>
                          <a:spcPct val="115000"/>
                        </a:lnSpc>
                        <a:spcAft>
                          <a:spcPts val="0"/>
                        </a:spcAft>
                      </a:pPr>
                      <a:r>
                        <a:rPr lang="pt-BR" sz="2300" b="1" dirty="0">
                          <a:solidFill>
                            <a:schemeClr val="tx1"/>
                          </a:solidFill>
                          <a:latin typeface="Times New Roman" pitchFamily="18" charset="0"/>
                          <a:cs typeface="Times New Roman" pitchFamily="18" charset="0"/>
                        </a:rPr>
                        <a:t>Outubro</a:t>
                      </a:r>
                      <a:endParaRPr lang="pt-BR" sz="23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endParaRPr lang="pt-BR" sz="2000" b="1" dirty="0">
                        <a:latin typeface="Times New Roman" pitchFamily="18" charset="0"/>
                        <a:cs typeface="Times New Roman" pitchFamily="18" charset="0"/>
                      </a:endParaRPr>
                    </a:p>
                    <a:p>
                      <a:pPr algn="ctr">
                        <a:lnSpc>
                          <a:spcPct val="115000"/>
                        </a:lnSpc>
                        <a:spcAft>
                          <a:spcPts val="0"/>
                        </a:spcAft>
                      </a:pPr>
                      <a:r>
                        <a:rPr lang="pt-BR" sz="2000" b="1" dirty="0">
                          <a:latin typeface="Times New Roman" pitchFamily="18" charset="0"/>
                          <a:cs typeface="Times New Roman" pitchFamily="18" charset="0"/>
                        </a:rPr>
                        <a:t>03</a:t>
                      </a:r>
                      <a:r>
                        <a:rPr lang="pt-BR" sz="2000" b="1" baseline="0" dirty="0">
                          <a:latin typeface="Times New Roman" pitchFamily="18" charset="0"/>
                          <a:cs typeface="Times New Roman" pitchFamily="18" charset="0"/>
                        </a:rPr>
                        <a:t> </a:t>
                      </a:r>
                    </a:p>
                    <a:p>
                      <a:pPr algn="ctr">
                        <a:lnSpc>
                          <a:spcPct val="115000"/>
                        </a:lnSpc>
                        <a:spcAft>
                          <a:spcPts val="0"/>
                        </a:spcAft>
                      </a:pPr>
                      <a:r>
                        <a:rPr lang="pt-BR" sz="2000" b="1" baseline="0" dirty="0">
                          <a:solidFill>
                            <a:srgbClr val="FF0000"/>
                          </a:solidFill>
                          <a:latin typeface="Times New Roman" pitchFamily="18" charset="0"/>
                          <a:cs typeface="Times New Roman" pitchFamily="18" charset="0"/>
                        </a:rPr>
                        <a:t>04 (eleição)</a:t>
                      </a:r>
                      <a:endParaRPr lang="pt-BR" sz="2000" b="1" dirty="0">
                        <a:solidFill>
                          <a:srgbClr val="FF0000"/>
                        </a:solidFill>
                        <a:latin typeface="Times New Roman" pitchFamily="18" charset="0"/>
                        <a:cs typeface="Times New Roman" pitchFamily="18" charset="0"/>
                      </a:endParaRPr>
                    </a:p>
                    <a:p>
                      <a:pPr algn="ctr">
                        <a:lnSpc>
                          <a:spcPct val="115000"/>
                        </a:lnSpc>
                        <a:spcAft>
                          <a:spcPts val="0"/>
                        </a:spcAft>
                      </a:pPr>
                      <a:r>
                        <a:rPr lang="pt-BR" sz="2000" b="1" dirty="0">
                          <a:latin typeface="Times New Roman" pitchFamily="18" charset="0"/>
                          <a:cs typeface="Times New Roman" pitchFamily="18" charset="0"/>
                        </a:rPr>
                        <a:t> </a:t>
                      </a:r>
                      <a:endParaRPr lang="pt-BR" sz="2000" b="1" dirty="0">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300" b="1" dirty="0">
                          <a:solidFill>
                            <a:srgbClr val="FF0000"/>
                          </a:solidFill>
                          <a:latin typeface="Times New Roman" pitchFamily="18" charset="0"/>
                          <a:cs typeface="Times New Roman" pitchFamily="18" charset="0"/>
                        </a:rPr>
                        <a:t>10 e 11</a:t>
                      </a:r>
                    </a:p>
                    <a:p>
                      <a:pPr algn="ctr">
                        <a:lnSpc>
                          <a:spcPct val="115000"/>
                        </a:lnSpc>
                        <a:spcAft>
                          <a:spcPts val="0"/>
                        </a:spcAft>
                      </a:pPr>
                      <a:r>
                        <a:rPr lang="pt-BR" sz="2300" b="1" dirty="0">
                          <a:solidFill>
                            <a:srgbClr val="FF0000"/>
                          </a:solidFill>
                          <a:latin typeface="Times New Roman" pitchFamily="18" charset="0"/>
                          <a:cs typeface="Times New Roman" pitchFamily="18" charset="0"/>
                        </a:rPr>
                        <a:t>Feriado ???</a:t>
                      </a:r>
                      <a:endParaRPr lang="pt-BR" sz="2300" b="1" dirty="0">
                        <a:solidFill>
                          <a:srgbClr val="FF0000"/>
                        </a:solidFill>
                        <a:latin typeface="Times New Roman" pitchFamily="18" charset="0"/>
                        <a:ea typeface="Calibri"/>
                        <a:cs typeface="Times New Roman" pitchFamily="18" charset="0"/>
                      </a:endParaRPr>
                    </a:p>
                  </a:txBody>
                  <a:tcPr marL="46548" marR="46548" marT="0" marB="0" anchor="ctr">
                    <a:solidFill>
                      <a:schemeClr val="accent2">
                        <a:lumMod val="40000"/>
                        <a:lumOff val="60000"/>
                      </a:schemeClr>
                    </a:solidFill>
                  </a:tcPr>
                </a:tc>
                <a:tc>
                  <a:txBody>
                    <a:bodyPr/>
                    <a:lstStyle/>
                    <a:p>
                      <a:pPr algn="ctr">
                        <a:lnSpc>
                          <a:spcPct val="115000"/>
                        </a:lnSpc>
                        <a:spcAft>
                          <a:spcPts val="0"/>
                        </a:spcAft>
                      </a:pPr>
                      <a:r>
                        <a:rPr lang="pt-BR" sz="2400" b="1" dirty="0">
                          <a:latin typeface="Times New Roman" pitchFamily="18" charset="0"/>
                          <a:cs typeface="Times New Roman" pitchFamily="18" charset="0"/>
                        </a:rPr>
                        <a:t>17 e 18</a:t>
                      </a:r>
                      <a:endParaRPr lang="pt-BR" sz="2400" b="1" dirty="0">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400" b="1" dirty="0">
                          <a:latin typeface="Times New Roman" pitchFamily="18" charset="0"/>
                          <a:cs typeface="Times New Roman" pitchFamily="18" charset="0"/>
                        </a:rPr>
                        <a:t>24 </a:t>
                      </a:r>
                    </a:p>
                    <a:p>
                      <a:pPr algn="ctr">
                        <a:lnSpc>
                          <a:spcPct val="115000"/>
                        </a:lnSpc>
                        <a:spcAft>
                          <a:spcPts val="0"/>
                        </a:spcAft>
                      </a:pPr>
                      <a:r>
                        <a:rPr lang="pt-BR" sz="2400" b="1" dirty="0">
                          <a:solidFill>
                            <a:srgbClr val="FF0000"/>
                          </a:solidFill>
                          <a:latin typeface="Times New Roman" pitchFamily="18" charset="0"/>
                          <a:cs typeface="Times New Roman" pitchFamily="18" charset="0"/>
                        </a:rPr>
                        <a:t>25 (eleição)</a:t>
                      </a:r>
                      <a:endParaRPr lang="pt-BR" sz="2400" b="1" dirty="0">
                        <a:solidFill>
                          <a:srgbClr val="FF0000"/>
                        </a:solidFill>
                        <a:latin typeface="Times New Roman" pitchFamily="18" charset="0"/>
                        <a:ea typeface="Calibri"/>
                        <a:cs typeface="Times New Roman" pitchFamily="18" charset="0"/>
                      </a:endParaRPr>
                    </a:p>
                  </a:txBody>
                  <a:tcPr marL="46548" marR="46548" marT="0" marB="0" anchor="ctr"/>
                </a:tc>
                <a:tc>
                  <a:txBody>
                    <a:bodyPr/>
                    <a:lstStyle/>
                    <a:p>
                      <a:pPr algn="ctr"/>
                      <a:endParaRPr lang="pt-BR" sz="2400" b="1" dirty="0">
                        <a:latin typeface="Times New Roman" pitchFamily="18" charset="0"/>
                        <a:cs typeface="Times New Roman" pitchFamily="18" charset="0"/>
                      </a:endParaRPr>
                    </a:p>
                    <a:p>
                      <a:pPr algn="ctr"/>
                      <a:r>
                        <a:rPr lang="pt-BR" sz="2400" b="1" dirty="0">
                          <a:latin typeface="Times New Roman" pitchFamily="18" charset="0"/>
                          <a:cs typeface="Times New Roman" pitchFamily="18" charset="0"/>
                        </a:rPr>
                        <a:t>31</a:t>
                      </a:r>
                      <a:endParaRPr lang="pt-BR" sz="2400" dirty="0">
                        <a:solidFill>
                          <a:schemeClr val="bg2">
                            <a:lumMod val="90000"/>
                          </a:schemeClr>
                        </a:solidFill>
                        <a:latin typeface="Times New Roman" pitchFamily="18" charset="0"/>
                        <a:cs typeface="Times New Roman" pitchFamily="18" charset="0"/>
                      </a:endParaRPr>
                    </a:p>
                  </a:txBody>
                  <a:tcPr>
                    <a:solidFill>
                      <a:schemeClr val="bg2"/>
                    </a:solidFill>
                  </a:tcPr>
                </a:tc>
                <a:extLst>
                  <a:ext uri="{0D108BD9-81ED-4DB2-BD59-A6C34878D82A}">
                    <a16:rowId xmlns:a16="http://schemas.microsoft.com/office/drawing/2014/main" val="10001"/>
                  </a:ext>
                </a:extLst>
              </a:tr>
              <a:tr h="1536633">
                <a:tc>
                  <a:txBody>
                    <a:bodyPr/>
                    <a:lstStyle/>
                    <a:p>
                      <a:pPr algn="ctr">
                        <a:lnSpc>
                          <a:spcPct val="115000"/>
                        </a:lnSpc>
                        <a:spcAft>
                          <a:spcPts val="0"/>
                        </a:spcAft>
                      </a:pPr>
                      <a:r>
                        <a:rPr lang="pt-BR" sz="2300" b="1" dirty="0">
                          <a:solidFill>
                            <a:schemeClr val="tx1"/>
                          </a:solidFill>
                          <a:latin typeface="Times New Roman" pitchFamily="18" charset="0"/>
                          <a:cs typeface="Times New Roman" pitchFamily="18" charset="0"/>
                        </a:rPr>
                        <a:t>Novembro</a:t>
                      </a:r>
                      <a:endParaRPr lang="pt-BR" sz="23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400" b="1" dirty="0">
                          <a:latin typeface="Times New Roman" pitchFamily="18" charset="0"/>
                          <a:cs typeface="Times New Roman" pitchFamily="18" charset="0"/>
                        </a:rPr>
                        <a:t>01</a:t>
                      </a:r>
                      <a:endParaRPr lang="pt-BR" sz="2400" b="1" dirty="0">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300" b="1" dirty="0">
                          <a:latin typeface="Times New Roman" pitchFamily="18" charset="0"/>
                          <a:cs typeface="Times New Roman" pitchFamily="18" charset="0"/>
                        </a:rPr>
                        <a:t>07 e 08</a:t>
                      </a:r>
                      <a:endParaRPr lang="pt-BR" sz="2300" b="1" dirty="0">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2400" b="1" dirty="0">
                          <a:latin typeface="Times New Roman" pitchFamily="18" charset="0"/>
                          <a:cs typeface="Times New Roman" pitchFamily="18" charset="0"/>
                        </a:rPr>
                        <a:t>14 e 15</a:t>
                      </a:r>
                    </a:p>
                    <a:p>
                      <a:pPr algn="ctr">
                        <a:lnSpc>
                          <a:spcPct val="115000"/>
                        </a:lnSpc>
                        <a:spcAft>
                          <a:spcPts val="0"/>
                        </a:spcAft>
                      </a:pPr>
                      <a:r>
                        <a:rPr lang="pt-BR" sz="1800" b="1" dirty="0">
                          <a:latin typeface="Times New Roman" pitchFamily="18" charset="0"/>
                          <a:cs typeface="Times New Roman" pitchFamily="18" charset="0"/>
                        </a:rPr>
                        <a:t>(Semifinais)</a:t>
                      </a:r>
                      <a:endParaRPr lang="pt-BR" sz="1800" b="1" dirty="0">
                        <a:solidFill>
                          <a:schemeClr val="tx1"/>
                        </a:solidFill>
                        <a:latin typeface="Times New Roman" pitchFamily="18" charset="0"/>
                        <a:ea typeface="Calibri"/>
                        <a:cs typeface="Times New Roman" pitchFamily="18" charset="0"/>
                      </a:endParaRPr>
                    </a:p>
                  </a:txBody>
                  <a:tcPr marL="46548" marR="46548" marT="0" marB="0" anchor="ctr"/>
                </a:tc>
                <a:tc>
                  <a:txBody>
                    <a:bodyPr/>
                    <a:lstStyle/>
                    <a:p>
                      <a:pPr algn="ctr">
                        <a:lnSpc>
                          <a:spcPct val="115000"/>
                        </a:lnSpc>
                        <a:spcAft>
                          <a:spcPts val="0"/>
                        </a:spcAft>
                      </a:pPr>
                      <a:r>
                        <a:rPr lang="pt-BR" sz="1800" b="1" dirty="0">
                          <a:solidFill>
                            <a:srgbClr val="FF0000"/>
                          </a:solidFill>
                          <a:latin typeface="Times New Roman" pitchFamily="18" charset="0"/>
                          <a:cs typeface="Times New Roman" pitchFamily="18" charset="0"/>
                        </a:rPr>
                        <a:t>21 e 22</a:t>
                      </a:r>
                    </a:p>
                    <a:p>
                      <a:pPr algn="ctr">
                        <a:lnSpc>
                          <a:spcPct val="115000"/>
                        </a:lnSpc>
                        <a:spcAft>
                          <a:spcPts val="0"/>
                        </a:spcAft>
                      </a:pPr>
                      <a:r>
                        <a:rPr lang="pt-BR" sz="1800" b="1" dirty="0">
                          <a:solidFill>
                            <a:srgbClr val="FF0000"/>
                          </a:solidFill>
                          <a:latin typeface="Times New Roman" pitchFamily="18" charset="0"/>
                          <a:cs typeface="Times New Roman" pitchFamily="18" charset="0"/>
                        </a:rPr>
                        <a:t>(feriado </a:t>
                      </a:r>
                      <a:r>
                        <a:rPr lang="pt-BR" sz="1600" b="1" dirty="0">
                          <a:solidFill>
                            <a:srgbClr val="FF0000"/>
                          </a:solidFill>
                          <a:latin typeface="Times New Roman" pitchFamily="18" charset="0"/>
                          <a:cs typeface="Times New Roman" pitchFamily="18" charset="0"/>
                        </a:rPr>
                        <a:t>prolongado)</a:t>
                      </a:r>
                    </a:p>
                    <a:p>
                      <a:pPr algn="ctr">
                        <a:lnSpc>
                          <a:spcPct val="115000"/>
                        </a:lnSpc>
                        <a:spcAft>
                          <a:spcPts val="0"/>
                        </a:spcAft>
                      </a:pPr>
                      <a:r>
                        <a:rPr lang="pt-BR" sz="1800" b="1" dirty="0">
                          <a:solidFill>
                            <a:srgbClr val="FF0000"/>
                          </a:solidFill>
                          <a:latin typeface="Times New Roman" pitchFamily="18" charset="0"/>
                          <a:ea typeface="Calibri"/>
                          <a:cs typeface="Times New Roman" pitchFamily="18" charset="0"/>
                        </a:rPr>
                        <a:t>???</a:t>
                      </a:r>
                    </a:p>
                  </a:txBody>
                  <a:tcPr marL="46548" marR="46548" marT="0" marB="0" anchor="ctr">
                    <a:solidFill>
                      <a:schemeClr val="accent2">
                        <a:lumMod val="40000"/>
                        <a:lumOff val="60000"/>
                      </a:schemeClr>
                    </a:solidFill>
                  </a:tcPr>
                </a:tc>
                <a:tc>
                  <a:txBody>
                    <a:bodyPr/>
                    <a:lstStyle/>
                    <a:p>
                      <a:pPr algn="ctr"/>
                      <a:endParaRPr lang="pt-BR" sz="1800" b="1" dirty="0">
                        <a:solidFill>
                          <a:srgbClr val="0000CC"/>
                        </a:solidFill>
                        <a:latin typeface="Times New Roman" pitchFamily="18" charset="0"/>
                        <a:cs typeface="Times New Roman" pitchFamily="18" charset="0"/>
                      </a:endParaRPr>
                    </a:p>
                    <a:p>
                      <a:pPr algn="ctr"/>
                      <a:r>
                        <a:rPr lang="pt-BR" sz="2000" b="1" dirty="0">
                          <a:solidFill>
                            <a:srgbClr val="0000CC"/>
                          </a:solidFill>
                          <a:latin typeface="Times New Roman" pitchFamily="18" charset="0"/>
                          <a:cs typeface="Times New Roman" pitchFamily="18" charset="0"/>
                        </a:rPr>
                        <a:t>28 </a:t>
                      </a:r>
                    </a:p>
                    <a:p>
                      <a:pPr algn="ctr"/>
                      <a:r>
                        <a:rPr lang="pt-BR" sz="2000" b="1" dirty="0">
                          <a:solidFill>
                            <a:srgbClr val="0000CC"/>
                          </a:solidFill>
                          <a:latin typeface="Times New Roman" pitchFamily="18" charset="0"/>
                          <a:cs typeface="Times New Roman" pitchFamily="18" charset="0"/>
                        </a:rPr>
                        <a:t>(Finais)</a:t>
                      </a:r>
                    </a:p>
                    <a:p>
                      <a:endParaRPr lang="pt-BR"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798878">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400" b="1" dirty="0">
                          <a:solidFill>
                            <a:srgbClr val="FF0000"/>
                          </a:solidFill>
                          <a:latin typeface="Times New Roman" pitchFamily="18" charset="0"/>
                          <a:ea typeface="Calibri"/>
                          <a:cs typeface="Times New Roman" pitchFamily="18" charset="0"/>
                        </a:rPr>
                        <a:t>Datas em vermelho – possivelmente não haverá jogos</a:t>
                      </a:r>
                    </a:p>
                    <a:p>
                      <a:endParaRPr lang="pt-BR" sz="2400" dirty="0">
                        <a:latin typeface="Times New Roman" pitchFamily="18" charset="0"/>
                        <a:cs typeface="Times New Roman" pitchFamily="18" charset="0"/>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3"/>
                  </a:ext>
                </a:extLst>
              </a:tr>
            </a:tbl>
          </a:graphicData>
        </a:graphic>
      </p:graphicFrame>
      <p:pic>
        <p:nvPicPr>
          <p:cNvPr id="6" name="Imagem 5" descr="C:\Users\mflorio\AppData\Local\Microsoft\Windows\Temporary Internet Files\Content.Word\IMG-20260623-WA0003.jpg"/>
          <p:cNvPicPr/>
          <p:nvPr/>
        </p:nvPicPr>
        <p:blipFill>
          <a:blip r:embed="rId3" cstate="print"/>
          <a:srcRect/>
          <a:stretch>
            <a:fillRect/>
          </a:stretch>
        </p:blipFill>
        <p:spPr bwMode="auto">
          <a:xfrm>
            <a:off x="251520" y="188640"/>
            <a:ext cx="1512168" cy="57606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1196752"/>
            <a:ext cx="8424936" cy="4525963"/>
          </a:xfrm>
        </p:spPr>
        <p:txBody>
          <a:bodyPr>
            <a:normAutofit/>
          </a:bodyPr>
          <a:lstStyle/>
          <a:p>
            <a:pPr algn="ctr">
              <a:buNone/>
            </a:pPr>
            <a:endParaRPr lang="pt-BR" sz="3000" b="1" dirty="0">
              <a:latin typeface="Times New Roman" pitchFamily="18" charset="0"/>
              <a:cs typeface="Times New Roman" pitchFamily="18" charset="0"/>
            </a:endParaRPr>
          </a:p>
          <a:p>
            <a:pPr>
              <a:buFont typeface="Wingdings" pitchFamily="2" charset="2"/>
              <a:buChar char="ü"/>
            </a:pPr>
            <a:endParaRPr lang="pt-BR" dirty="0"/>
          </a:p>
        </p:txBody>
      </p:sp>
      <p:sp>
        <p:nvSpPr>
          <p:cNvPr id="2" name="Título 1"/>
          <p:cNvSpPr>
            <a:spLocks noGrp="1"/>
          </p:cNvSpPr>
          <p:nvPr>
            <p:ph type="title"/>
          </p:nvPr>
        </p:nvSpPr>
        <p:spPr>
          <a:xfrm>
            <a:off x="539552" y="404664"/>
            <a:ext cx="8229600" cy="1143000"/>
          </a:xfrm>
        </p:spPr>
        <p:txBody>
          <a:bodyPr>
            <a:noAutofit/>
          </a:bodyPr>
          <a:lstStyle/>
          <a:p>
            <a:pPr algn="ctr"/>
            <a:r>
              <a:rPr lang="pt-BR" dirty="0">
                <a:solidFill>
                  <a:srgbClr val="0000CC"/>
                </a:solidFill>
                <a:latin typeface="Times New Roman" pitchFamily="18" charset="0"/>
                <a:cs typeface="Times New Roman" pitchFamily="18" charset="0"/>
              </a:rPr>
              <a:t>SEMANAS DE DISPUTA</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733256"/>
            <a:ext cx="3619500" cy="842635"/>
          </a:xfrm>
          <a:prstGeom prst="rect">
            <a:avLst/>
          </a:prstGeom>
          <a:noFill/>
          <a:ln w="9525">
            <a:noFill/>
            <a:miter lim="800000"/>
            <a:headEnd/>
            <a:tailEnd/>
          </a:ln>
        </p:spPr>
      </p:pic>
      <p:graphicFrame>
        <p:nvGraphicFramePr>
          <p:cNvPr id="5" name="Tabela 4"/>
          <p:cNvGraphicFramePr>
            <a:graphicFrameLocks noGrp="1"/>
          </p:cNvGraphicFramePr>
          <p:nvPr/>
        </p:nvGraphicFramePr>
        <p:xfrm>
          <a:off x="395536" y="1700808"/>
          <a:ext cx="8280920" cy="4145280"/>
        </p:xfrm>
        <a:graphic>
          <a:graphicData uri="http://schemas.openxmlformats.org/drawingml/2006/table">
            <a:tbl>
              <a:tblPr firstRow="1" bandRow="1">
                <a:tableStyleId>{5C22544A-7EE6-4342-B048-85BDC9FD1C3A}</a:tableStyleId>
              </a:tblPr>
              <a:tblGrid>
                <a:gridCol w="4140460">
                  <a:extLst>
                    <a:ext uri="{9D8B030D-6E8A-4147-A177-3AD203B41FA5}">
                      <a16:colId xmlns:a16="http://schemas.microsoft.com/office/drawing/2014/main" val="20000"/>
                    </a:ext>
                  </a:extLst>
                </a:gridCol>
                <a:gridCol w="4140460">
                  <a:extLst>
                    <a:ext uri="{9D8B030D-6E8A-4147-A177-3AD203B41FA5}">
                      <a16:colId xmlns:a16="http://schemas.microsoft.com/office/drawing/2014/main" val="20001"/>
                    </a:ext>
                  </a:extLst>
                </a:gridCol>
              </a:tblGrid>
              <a:tr h="6341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solidFill>
                            <a:srgbClr val="0000CC"/>
                          </a:solidFill>
                          <a:latin typeface="Times New Roman" pitchFamily="18" charset="0"/>
                          <a:ea typeface="Calibri"/>
                          <a:cs typeface="Times New Roman" pitchFamily="18" charset="0"/>
                        </a:rPr>
                        <a:t>1ª Semana - 13 de setembro </a:t>
                      </a:r>
                      <a:endParaRPr lang="pt-BR" sz="2200" b="1" dirty="0">
                        <a:latin typeface="Times New Roman" pitchFamily="18" charset="0"/>
                        <a:ea typeface="Calibri"/>
                        <a:cs typeface="Times New Roman" pitchFamily="18" charset="0"/>
                      </a:endParaRPr>
                    </a:p>
                    <a:p>
                      <a:pPr algn="l">
                        <a:lnSpc>
                          <a:spcPct val="100000"/>
                        </a:lnSpc>
                        <a:spcAft>
                          <a:spcPts val="0"/>
                        </a:spcAft>
                      </a:pPr>
                      <a:endParaRPr lang="pt-BR" sz="2200" b="1" dirty="0">
                        <a:latin typeface="Times New Roman" pitchFamily="18" charset="0"/>
                        <a:ea typeface="Calibri"/>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solidFill>
                            <a:schemeClr val="tx1"/>
                          </a:solidFill>
                          <a:latin typeface="Times New Roman" pitchFamily="18" charset="0"/>
                          <a:ea typeface="Calibri"/>
                          <a:cs typeface="Times New Roman" pitchFamily="18" charset="0"/>
                        </a:rPr>
                        <a:t>6ª Semana</a:t>
                      </a:r>
                      <a:r>
                        <a:rPr lang="pt-BR" sz="2200" b="1" baseline="0" dirty="0">
                          <a:solidFill>
                            <a:schemeClr val="tx1"/>
                          </a:solidFill>
                          <a:latin typeface="Times New Roman" pitchFamily="18" charset="0"/>
                          <a:ea typeface="Calibri"/>
                          <a:cs typeface="Times New Roman" pitchFamily="18" charset="0"/>
                        </a:rPr>
                        <a:t> – </a:t>
                      </a:r>
                      <a:r>
                        <a:rPr lang="pt-BR" sz="2200" b="1" dirty="0">
                          <a:solidFill>
                            <a:schemeClr val="tx1"/>
                          </a:solidFill>
                          <a:latin typeface="Times New Roman" pitchFamily="18" charset="0"/>
                          <a:ea typeface="Calibri"/>
                          <a:cs typeface="Times New Roman" pitchFamily="18" charset="0"/>
                        </a:rPr>
                        <a:t>24 de outubro</a:t>
                      </a:r>
                    </a:p>
                    <a:p>
                      <a:endParaRPr lang="pt-BR" sz="22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647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2ª Semana - 19 e 20 de setembro</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2200" b="1" dirty="0">
                        <a:latin typeface="Times New Roman" pitchFamily="18" charset="0"/>
                        <a:ea typeface="Calibri"/>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7ª Semana</a:t>
                      </a:r>
                      <a:r>
                        <a:rPr lang="pt-BR" sz="2200" b="1" baseline="0" dirty="0">
                          <a:latin typeface="Times New Roman" pitchFamily="18" charset="0"/>
                          <a:ea typeface="Calibri"/>
                          <a:cs typeface="Times New Roman" pitchFamily="18" charset="0"/>
                        </a:rPr>
                        <a:t> - </a:t>
                      </a:r>
                      <a:r>
                        <a:rPr lang="pt-BR" sz="2200" b="1" dirty="0">
                          <a:latin typeface="Times New Roman" pitchFamily="18" charset="0"/>
                          <a:ea typeface="Calibri"/>
                          <a:cs typeface="Times New Roman" pitchFamily="18" charset="0"/>
                        </a:rPr>
                        <a:t>31 de outubro </a:t>
                      </a:r>
                    </a:p>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                     </a:t>
                      </a:r>
                      <a:r>
                        <a:rPr lang="pt-BR" sz="2200" b="1" dirty="0">
                          <a:solidFill>
                            <a:schemeClr val="tx1"/>
                          </a:solidFill>
                          <a:latin typeface="Times New Roman" pitchFamily="18" charset="0"/>
                          <a:ea typeface="Calibri"/>
                          <a:cs typeface="Times New Roman" pitchFamily="18" charset="0"/>
                        </a:rPr>
                        <a:t>01 de </a:t>
                      </a:r>
                      <a:r>
                        <a:rPr lang="pt-BR" sz="2200" b="1" dirty="0">
                          <a:latin typeface="Times New Roman" pitchFamily="18" charset="0"/>
                          <a:ea typeface="Calibri"/>
                          <a:cs typeface="Times New Roman" pitchFamily="18" charset="0"/>
                        </a:rPr>
                        <a:t>novembro</a:t>
                      </a:r>
                      <a:endParaRPr lang="pt-BR" sz="2200" b="1" dirty="0">
                        <a:solidFill>
                          <a:schemeClr val="tx1"/>
                        </a:solidFill>
                        <a:latin typeface="Times New Roman" pitchFamily="18" charset="0"/>
                        <a:ea typeface="Calibri"/>
                        <a:cs typeface="Times New Roman" pitchFamily="18" charset="0"/>
                      </a:endParaRPr>
                    </a:p>
                    <a:p>
                      <a:endParaRPr lang="pt-BR" sz="22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6053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3ª Semana - 26 e 27 de setembro</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2200" b="1" dirty="0">
                        <a:latin typeface="Times New Roman" pitchFamily="18" charset="0"/>
                        <a:ea typeface="Calibri"/>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8ª Semana</a:t>
                      </a:r>
                      <a:r>
                        <a:rPr lang="pt-BR" sz="2200" b="1" baseline="0" dirty="0">
                          <a:latin typeface="Times New Roman" pitchFamily="18" charset="0"/>
                          <a:ea typeface="Calibri"/>
                          <a:cs typeface="Times New Roman" pitchFamily="18" charset="0"/>
                        </a:rPr>
                        <a:t> - </a:t>
                      </a:r>
                      <a:r>
                        <a:rPr lang="pt-BR" sz="2200" b="1" dirty="0">
                          <a:latin typeface="Times New Roman" pitchFamily="18" charset="0"/>
                          <a:ea typeface="Calibri"/>
                          <a:cs typeface="Times New Roman" pitchFamily="18" charset="0"/>
                        </a:rPr>
                        <a:t>07 e 08 de novembro</a:t>
                      </a:r>
                    </a:p>
                    <a:p>
                      <a:endParaRPr lang="pt-BR" sz="2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6053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4ª Semana</a:t>
                      </a:r>
                      <a:r>
                        <a:rPr lang="pt-BR" sz="2200" b="1" baseline="0" dirty="0">
                          <a:latin typeface="Times New Roman" pitchFamily="18" charset="0"/>
                          <a:ea typeface="Calibri"/>
                          <a:cs typeface="Times New Roman" pitchFamily="18" charset="0"/>
                        </a:rPr>
                        <a:t> – </a:t>
                      </a:r>
                      <a:r>
                        <a:rPr lang="pt-BR" sz="2200" b="1" dirty="0">
                          <a:latin typeface="Times New Roman" pitchFamily="18" charset="0"/>
                          <a:ea typeface="Calibri"/>
                          <a:cs typeface="Times New Roman" pitchFamily="18" charset="0"/>
                        </a:rPr>
                        <a:t>03 de outubro</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2200" b="1" dirty="0">
                        <a:latin typeface="Times New Roman" pitchFamily="18" charset="0"/>
                        <a:ea typeface="Calibri"/>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9ª Semana</a:t>
                      </a:r>
                      <a:r>
                        <a:rPr lang="pt-BR" sz="2200" b="1" baseline="0" dirty="0">
                          <a:latin typeface="Times New Roman" pitchFamily="18" charset="0"/>
                          <a:ea typeface="Calibri"/>
                          <a:cs typeface="Times New Roman" pitchFamily="18" charset="0"/>
                        </a:rPr>
                        <a:t> - </a:t>
                      </a:r>
                      <a:r>
                        <a:rPr lang="pt-BR" sz="2200" b="1" dirty="0">
                          <a:latin typeface="Times New Roman" pitchFamily="18" charset="0"/>
                          <a:ea typeface="Calibri"/>
                          <a:cs typeface="Times New Roman" pitchFamily="18" charset="0"/>
                        </a:rPr>
                        <a:t>14 e 15 de novembro</a:t>
                      </a:r>
                      <a:endParaRPr lang="pt-BR" sz="2200" b="1" baseline="0" dirty="0">
                        <a:latin typeface="Times New Roman" pitchFamily="18" charset="0"/>
                        <a:ea typeface="Calibri"/>
                        <a:cs typeface="Times New Roman" pitchFamily="18" charset="0"/>
                      </a:endParaRPr>
                    </a:p>
                    <a:p>
                      <a:endParaRPr lang="pt-BR" sz="2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6341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latin typeface="Times New Roman" pitchFamily="18" charset="0"/>
                          <a:ea typeface="Calibri"/>
                          <a:cs typeface="Times New Roman" pitchFamily="18" charset="0"/>
                        </a:rPr>
                        <a:t>5ª Semana</a:t>
                      </a:r>
                      <a:r>
                        <a:rPr lang="pt-BR" sz="2200" b="1" baseline="0" dirty="0">
                          <a:latin typeface="Times New Roman" pitchFamily="18" charset="0"/>
                          <a:ea typeface="Calibri"/>
                          <a:cs typeface="Times New Roman" pitchFamily="18" charset="0"/>
                        </a:rPr>
                        <a:t> </a:t>
                      </a:r>
                      <a:r>
                        <a:rPr lang="pt-BR" sz="2200" b="1" dirty="0">
                          <a:latin typeface="Times New Roman" pitchFamily="18" charset="0"/>
                          <a:ea typeface="Calibri"/>
                          <a:cs typeface="Times New Roman" pitchFamily="18" charset="0"/>
                        </a:rPr>
                        <a:t>- 17 e 18 de outubro</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2200" b="1" dirty="0">
                        <a:latin typeface="Times New Roman" pitchFamily="18" charset="0"/>
                        <a:ea typeface="Calibri"/>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200" b="1" dirty="0">
                          <a:solidFill>
                            <a:srgbClr val="0000CC"/>
                          </a:solidFill>
                          <a:latin typeface="Times New Roman" pitchFamily="18" charset="0"/>
                          <a:ea typeface="Calibri"/>
                          <a:cs typeface="Times New Roman" pitchFamily="18" charset="0"/>
                        </a:rPr>
                        <a:t>10ª Semana</a:t>
                      </a:r>
                      <a:r>
                        <a:rPr lang="pt-BR" sz="2200" b="1" baseline="0" dirty="0">
                          <a:solidFill>
                            <a:srgbClr val="0000CC"/>
                          </a:solidFill>
                          <a:latin typeface="Times New Roman" pitchFamily="18" charset="0"/>
                          <a:ea typeface="Calibri"/>
                          <a:cs typeface="Times New Roman" pitchFamily="18" charset="0"/>
                        </a:rPr>
                        <a:t> – 28 </a:t>
                      </a:r>
                      <a:r>
                        <a:rPr lang="pt-BR" sz="2200" b="1" dirty="0">
                          <a:solidFill>
                            <a:srgbClr val="0000CC"/>
                          </a:solidFill>
                          <a:latin typeface="Times New Roman" pitchFamily="18" charset="0"/>
                          <a:ea typeface="Calibri"/>
                          <a:cs typeface="Times New Roman" pitchFamily="18" charset="0"/>
                        </a:rPr>
                        <a:t>de novembro</a:t>
                      </a:r>
                    </a:p>
                    <a:p>
                      <a:endParaRPr lang="pt-BR" sz="2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pic>
        <p:nvPicPr>
          <p:cNvPr id="6" name="Imagem 5" descr="C:\Users\mflorio\AppData\Local\Microsoft\Windows\Temporary Internet Files\Content.Word\IMG-20260623-WA0003.jpg"/>
          <p:cNvPicPr/>
          <p:nvPr/>
        </p:nvPicPr>
        <p:blipFill>
          <a:blip r:embed="rId3" cstate="print"/>
          <a:srcRect/>
          <a:stretch>
            <a:fillRect/>
          </a:stretch>
        </p:blipFill>
        <p:spPr bwMode="auto">
          <a:xfrm>
            <a:off x="179512" y="116632"/>
            <a:ext cx="1296144" cy="692696"/>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1268760"/>
            <a:ext cx="8496944" cy="4752528"/>
          </a:xfrm>
        </p:spPr>
        <p:txBody>
          <a:bodyPr>
            <a:normAutofit fontScale="85000" lnSpcReduction="20000"/>
          </a:bodyPr>
          <a:lstStyle/>
          <a:p>
            <a:pPr algn="just">
              <a:buFont typeface="Wingdings" pitchFamily="2" charset="2"/>
              <a:buChar char="Ø"/>
              <a:defRPr/>
            </a:pPr>
            <a:r>
              <a:rPr lang="pt-BR" sz="3200" b="1" dirty="0">
                <a:latin typeface="Times New Roman" pitchFamily="18" charset="0"/>
                <a:cs typeface="Times New Roman" pitchFamily="18" charset="0"/>
              </a:rPr>
              <a:t>Após entregar a ficha, as equipes </a:t>
            </a:r>
            <a:r>
              <a:rPr lang="pt-BR" sz="3200" b="1" dirty="0">
                <a:solidFill>
                  <a:srgbClr val="FF0000"/>
                </a:solidFill>
                <a:latin typeface="Times New Roman" pitchFamily="18" charset="0"/>
                <a:cs typeface="Times New Roman" pitchFamily="18" charset="0"/>
              </a:rPr>
              <a:t>NÃO</a:t>
            </a:r>
            <a:r>
              <a:rPr lang="pt-BR" sz="3200" b="1" dirty="0">
                <a:latin typeface="Times New Roman" pitchFamily="18" charset="0"/>
                <a:cs typeface="Times New Roman" pitchFamily="18" charset="0"/>
              </a:rPr>
              <a:t> poderão substituir jogadores;</a:t>
            </a:r>
          </a:p>
          <a:p>
            <a:pPr algn="just">
              <a:buFont typeface="Wingdings" pitchFamily="2" charset="2"/>
              <a:buChar char="Ø"/>
              <a:defRPr/>
            </a:pPr>
            <a:endParaRPr lang="pt-BR" sz="32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Inscrição somente dentro da categoria, </a:t>
            </a:r>
            <a:r>
              <a:rPr lang="pt-BR" sz="3200" b="1" dirty="0">
                <a:solidFill>
                  <a:srgbClr val="FF0000"/>
                </a:solidFill>
                <a:latin typeface="Times New Roman" pitchFamily="18" charset="0"/>
                <a:cs typeface="Times New Roman" pitchFamily="18" charset="0"/>
              </a:rPr>
              <a:t>sendo vedado  “subir” de categoria </a:t>
            </a:r>
            <a:r>
              <a:rPr lang="pt-BR" sz="3200" b="1" dirty="0">
                <a:solidFill>
                  <a:srgbClr val="7030A0"/>
                </a:solidFill>
                <a:latin typeface="Times New Roman" pitchFamily="18" charset="0"/>
                <a:cs typeface="Times New Roman" pitchFamily="18" charset="0"/>
              </a:rPr>
              <a:t>(exceção - categoria sub 14 feminina);</a:t>
            </a:r>
          </a:p>
          <a:p>
            <a:pPr algn="just">
              <a:buNone/>
              <a:defRPr/>
            </a:pPr>
            <a:endParaRPr lang="pt-BR" sz="32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Inscrições em desacordo com o regulamento serão consideradas nulas, não podendo substituir jogador;</a:t>
            </a:r>
          </a:p>
          <a:p>
            <a:pPr algn="just">
              <a:buNone/>
              <a:defRPr/>
            </a:pPr>
            <a:endParaRPr lang="pt-BR" sz="3200" b="1" u="sng" dirty="0">
              <a:solidFill>
                <a:srgbClr val="FF0000"/>
              </a:solidFill>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Atleta inscrito por mais de uma equipe terá sua inscrição validada por aquela que ele jogar primeiro.</a:t>
            </a:r>
            <a:endParaRPr lang="pt-BR" sz="3200" dirty="0">
              <a:latin typeface="Times New Roman" pitchFamily="18" charset="0"/>
              <a:cs typeface="Times New Roman" pitchFamily="18" charset="0"/>
            </a:endParaRPr>
          </a:p>
          <a:p>
            <a:pPr algn="ctr">
              <a:buNone/>
            </a:pPr>
            <a:endParaRPr lang="pt-BR" sz="3000" b="1" dirty="0">
              <a:latin typeface="Times New Roman" pitchFamily="18" charset="0"/>
              <a:cs typeface="Times New Roman" pitchFamily="18" charset="0"/>
            </a:endParaRPr>
          </a:p>
        </p:txBody>
      </p:sp>
      <p:sp>
        <p:nvSpPr>
          <p:cNvPr id="2" name="Título 1"/>
          <p:cNvSpPr>
            <a:spLocks noGrp="1"/>
          </p:cNvSpPr>
          <p:nvPr>
            <p:ph type="title"/>
          </p:nvPr>
        </p:nvSpPr>
        <p:spPr>
          <a:xfrm>
            <a:off x="1403648" y="116632"/>
            <a:ext cx="7221488" cy="1080120"/>
          </a:xfrm>
        </p:spPr>
        <p:txBody>
          <a:bodyPr>
            <a:noAutofit/>
          </a:bodyPr>
          <a:lstStyle/>
          <a:p>
            <a:pPr algn="ctr"/>
            <a:r>
              <a:rPr lang="pt-BR" sz="3600" dirty="0">
                <a:solidFill>
                  <a:srgbClr val="0000CC"/>
                </a:solidFill>
                <a:latin typeface="Times New Roman" pitchFamily="18" charset="0"/>
                <a:cs typeface="Times New Roman" pitchFamily="18" charset="0"/>
              </a:rPr>
              <a:t>FESTIVAL E TORNEIO</a:t>
            </a:r>
            <a:br>
              <a:rPr lang="pt-BR" sz="3600" dirty="0">
                <a:latin typeface="Times New Roman" pitchFamily="18" charset="0"/>
                <a:cs typeface="Times New Roman" pitchFamily="18" charset="0"/>
              </a:rPr>
            </a:br>
            <a:r>
              <a:rPr lang="pt-BR" sz="3600" dirty="0">
                <a:solidFill>
                  <a:srgbClr val="7030A0"/>
                </a:solidFill>
                <a:latin typeface="Times New Roman" pitchFamily="18" charset="0"/>
                <a:cs typeface="Times New Roman" pitchFamily="18" charset="0"/>
              </a:rPr>
              <a:t>INSCRIÇÃO DE JOGADORES</a:t>
            </a:r>
            <a:endParaRPr lang="pt-BR" sz="36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661248"/>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224136" cy="692696"/>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pPr algn="ctr">
              <a:buNone/>
            </a:pPr>
            <a:r>
              <a:rPr lang="pt-BR" sz="3000" b="1" dirty="0">
                <a:solidFill>
                  <a:srgbClr val="7030A0"/>
                </a:solidFill>
                <a:latin typeface="Times New Roman" pitchFamily="18" charset="0"/>
                <a:cs typeface="Times New Roman" pitchFamily="18" charset="0"/>
              </a:rPr>
              <a:t>INSCRIÇÃO POSTERIOR DE JOGADORES</a:t>
            </a:r>
          </a:p>
          <a:p>
            <a:pPr algn="just">
              <a:buNone/>
              <a:defRPr/>
            </a:pPr>
            <a:r>
              <a:rPr lang="pt-BR" sz="2800" b="1" dirty="0">
                <a:latin typeface="Times New Roman" pitchFamily="18" charset="0"/>
                <a:cs typeface="Times New Roman" pitchFamily="18" charset="0"/>
              </a:rPr>
              <a:t>As equipes poderão completar </a:t>
            </a:r>
            <a:r>
              <a:rPr lang="pt-BR" sz="2800" b="1" dirty="0">
                <a:solidFill>
                  <a:srgbClr val="FF0000"/>
                </a:solidFill>
                <a:latin typeface="Times New Roman" pitchFamily="18" charset="0"/>
                <a:cs typeface="Times New Roman" pitchFamily="18" charset="0"/>
              </a:rPr>
              <a:t>o limite de 15 (quinze) jogadores,</a:t>
            </a:r>
            <a:r>
              <a:rPr lang="pt-BR" sz="2800" b="1" dirty="0">
                <a:latin typeface="Times New Roman" pitchFamily="18" charset="0"/>
                <a:cs typeface="Times New Roman" pitchFamily="18" charset="0"/>
              </a:rPr>
              <a:t> na ficha de inscrição, até momentos antes das partidas. </a:t>
            </a:r>
            <a:endParaRPr lang="pt-BR" sz="2800" b="1" dirty="0">
              <a:solidFill>
                <a:srgbClr val="0000CC"/>
              </a:solidFill>
              <a:latin typeface="Times New Roman" pitchFamily="18" charset="0"/>
              <a:cs typeface="Times New Roman" pitchFamily="18" charset="0"/>
            </a:endParaRPr>
          </a:p>
          <a:p>
            <a:pPr>
              <a:buNone/>
              <a:defRPr/>
            </a:pPr>
            <a:endParaRPr lang="pt-BR" sz="2800" b="1" dirty="0">
              <a:solidFill>
                <a:srgbClr val="0000CC"/>
              </a:solidFill>
              <a:latin typeface="Times New Roman" pitchFamily="18" charset="0"/>
              <a:cs typeface="Times New Roman" pitchFamily="18" charset="0"/>
            </a:endParaRPr>
          </a:p>
          <a:p>
            <a:pPr algn="ctr">
              <a:buNone/>
              <a:defRPr/>
            </a:pPr>
            <a:r>
              <a:rPr lang="pt-BR" sz="3600" b="1" dirty="0">
                <a:solidFill>
                  <a:srgbClr val="7030A0"/>
                </a:solidFill>
                <a:latin typeface="Times New Roman" pitchFamily="18" charset="0"/>
                <a:cs typeface="Times New Roman" pitchFamily="18" charset="0"/>
              </a:rPr>
              <a:t>PRAZO</a:t>
            </a:r>
          </a:p>
          <a:p>
            <a:pPr algn="just">
              <a:buFont typeface="Wingdings" pitchFamily="2" charset="2"/>
              <a:buChar char="Ø"/>
              <a:defRPr/>
            </a:pPr>
            <a:r>
              <a:rPr lang="pt-BR" sz="2800" b="1" dirty="0">
                <a:latin typeface="Times New Roman" pitchFamily="18" charset="0"/>
                <a:cs typeface="Times New Roman" pitchFamily="18" charset="0"/>
              </a:rPr>
              <a:t>Jogo válido pelas semifinais – todas categorias.</a:t>
            </a:r>
          </a:p>
          <a:p>
            <a:pPr algn="ctr">
              <a:buNone/>
            </a:pPr>
            <a:endParaRPr lang="pt-BR" sz="3000" b="1" dirty="0">
              <a:latin typeface="Times New Roman" pitchFamily="18" charset="0"/>
              <a:cs typeface="Times New Roman" pitchFamily="18" charset="0"/>
            </a:endParaRPr>
          </a:p>
        </p:txBody>
      </p:sp>
      <p:sp>
        <p:nvSpPr>
          <p:cNvPr id="2" name="Título 1"/>
          <p:cNvSpPr>
            <a:spLocks noGrp="1"/>
          </p:cNvSpPr>
          <p:nvPr>
            <p:ph type="title"/>
          </p:nvPr>
        </p:nvSpPr>
        <p:spPr>
          <a:xfrm>
            <a:off x="611560" y="274638"/>
            <a:ext cx="8075240" cy="1143000"/>
          </a:xfrm>
        </p:spPr>
        <p:txBody>
          <a:bodyPr>
            <a:noAutofit/>
          </a:bodyPr>
          <a:lstStyle/>
          <a:p>
            <a:pPr algn="ctr"/>
            <a:r>
              <a:rPr lang="pt-BR" sz="4400" dirty="0">
                <a:solidFill>
                  <a:srgbClr val="0000CC"/>
                </a:solidFill>
                <a:latin typeface="Times New Roman" pitchFamily="18" charset="0"/>
                <a:cs typeface="Times New Roman" pitchFamily="18" charset="0"/>
              </a:rPr>
              <a:t>TORNEIO</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076056" y="5733256"/>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7504" y="1196752"/>
            <a:ext cx="8856984" cy="4536504"/>
          </a:xfrm>
        </p:spPr>
        <p:txBody>
          <a:bodyPr>
            <a:normAutofit fontScale="32500" lnSpcReduction="20000"/>
          </a:bodyPr>
          <a:lstStyle/>
          <a:p>
            <a:pPr algn="just">
              <a:buFont typeface="Wingdings" pitchFamily="2" charset="2"/>
              <a:buChar char="Ø"/>
              <a:defRPr/>
            </a:pPr>
            <a:r>
              <a:rPr lang="pt-BR" sz="7400" b="1" dirty="0">
                <a:latin typeface="Times New Roman" pitchFamily="18" charset="0"/>
                <a:cs typeface="Times New Roman" pitchFamily="18" charset="0"/>
              </a:rPr>
              <a:t>As equipes participarão de diversos jogos num único dia com regras e espaços diversos, proporcionando maiores possibilidades de desenvolvimento;</a:t>
            </a:r>
          </a:p>
          <a:p>
            <a:pPr algn="just">
              <a:buFont typeface="Wingdings" pitchFamily="2" charset="2"/>
              <a:buChar char="Ø"/>
              <a:defRPr/>
            </a:pPr>
            <a:endParaRPr lang="pt-BR" sz="7400" b="1" dirty="0">
              <a:latin typeface="Times New Roman" pitchFamily="18" charset="0"/>
              <a:cs typeface="Times New Roman" pitchFamily="18" charset="0"/>
            </a:endParaRPr>
          </a:p>
          <a:p>
            <a:pPr algn="just">
              <a:buFont typeface="Wingdings" pitchFamily="2" charset="2"/>
              <a:buChar char="Ø"/>
              <a:defRPr/>
            </a:pPr>
            <a:r>
              <a:rPr lang="pt-BR" sz="7400" b="1" dirty="0">
                <a:latin typeface="Times New Roman" pitchFamily="18" charset="0"/>
                <a:cs typeface="Times New Roman" pitchFamily="18" charset="0"/>
              </a:rPr>
              <a:t>Não há limite para inscrição de meninas.</a:t>
            </a:r>
          </a:p>
          <a:p>
            <a:pPr algn="just">
              <a:buNone/>
              <a:defRPr/>
            </a:pPr>
            <a:endParaRPr lang="pt-BR" sz="7400" b="1" dirty="0">
              <a:latin typeface="Times New Roman" pitchFamily="18" charset="0"/>
              <a:cs typeface="Times New Roman" pitchFamily="18" charset="0"/>
            </a:endParaRPr>
          </a:p>
          <a:p>
            <a:pPr algn="just">
              <a:buNone/>
              <a:defRPr/>
            </a:pPr>
            <a:endParaRPr lang="pt-BR" sz="1600" b="1" dirty="0">
              <a:latin typeface="Times New Roman" pitchFamily="18" charset="0"/>
              <a:cs typeface="Times New Roman" pitchFamily="18" charset="0"/>
            </a:endParaRPr>
          </a:p>
          <a:p>
            <a:pPr algn="just">
              <a:buNone/>
              <a:defRPr/>
            </a:pPr>
            <a:endParaRPr lang="pt-BR" sz="1600" b="1" dirty="0">
              <a:latin typeface="Times New Roman" pitchFamily="18" charset="0"/>
              <a:cs typeface="Times New Roman" pitchFamily="18" charset="0"/>
            </a:endParaRPr>
          </a:p>
          <a:p>
            <a:pPr algn="ctr">
              <a:buNone/>
              <a:defRPr/>
            </a:pPr>
            <a:r>
              <a:rPr lang="pt-BR" sz="9800" b="1" dirty="0">
                <a:solidFill>
                  <a:srgbClr val="7030A0"/>
                </a:solidFill>
                <a:latin typeface="Times New Roman" pitchFamily="18" charset="0"/>
                <a:cs typeface="Times New Roman" pitchFamily="18" charset="0"/>
              </a:rPr>
              <a:t>INSCRIÇÃO POSTERIOR DE JOGADORES</a:t>
            </a:r>
          </a:p>
          <a:p>
            <a:pPr>
              <a:buNone/>
              <a:defRPr/>
            </a:pPr>
            <a:endParaRPr lang="pt-BR" sz="1600" b="1" dirty="0">
              <a:solidFill>
                <a:srgbClr val="0000CC"/>
              </a:solidFill>
              <a:latin typeface="Times New Roman" pitchFamily="18" charset="0"/>
              <a:cs typeface="Times New Roman" pitchFamily="18" charset="0"/>
            </a:endParaRPr>
          </a:p>
          <a:p>
            <a:pPr>
              <a:buFont typeface="Wingdings" pitchFamily="2" charset="2"/>
              <a:buChar char="Ø"/>
              <a:defRPr/>
            </a:pPr>
            <a:r>
              <a:rPr lang="pt-BR" sz="7400" b="1" dirty="0">
                <a:latin typeface="Times New Roman" pitchFamily="18" charset="0"/>
                <a:cs typeface="Times New Roman" pitchFamily="18" charset="0"/>
              </a:rPr>
              <a:t>As equipes poderão completar </a:t>
            </a:r>
            <a:r>
              <a:rPr lang="pt-BR" sz="7400" b="1" dirty="0">
                <a:solidFill>
                  <a:srgbClr val="FF0000"/>
                </a:solidFill>
                <a:latin typeface="Times New Roman" pitchFamily="18" charset="0"/>
                <a:cs typeface="Times New Roman" pitchFamily="18" charset="0"/>
              </a:rPr>
              <a:t>o limite de 10 (dez) jogadores, </a:t>
            </a:r>
            <a:r>
              <a:rPr lang="pt-BR" sz="7400" b="1" dirty="0">
                <a:latin typeface="Times New Roman" pitchFamily="18" charset="0"/>
                <a:cs typeface="Times New Roman" pitchFamily="18" charset="0"/>
              </a:rPr>
              <a:t>na ficha de inscrição, até momentos antes do início do Festival. </a:t>
            </a:r>
          </a:p>
          <a:p>
            <a:pPr algn="ctr">
              <a:buNone/>
            </a:pPr>
            <a:endParaRPr lang="pt-BR" sz="3000" b="1" dirty="0">
              <a:latin typeface="Times New Roman" pitchFamily="18" charset="0"/>
              <a:cs typeface="Times New Roman" pitchFamily="18" charset="0"/>
            </a:endParaRPr>
          </a:p>
        </p:txBody>
      </p:sp>
      <p:sp>
        <p:nvSpPr>
          <p:cNvPr id="2" name="Título 1"/>
          <p:cNvSpPr>
            <a:spLocks noGrp="1"/>
          </p:cNvSpPr>
          <p:nvPr>
            <p:ph type="title"/>
          </p:nvPr>
        </p:nvSpPr>
        <p:spPr/>
        <p:txBody>
          <a:bodyPr>
            <a:noAutofit/>
          </a:bodyPr>
          <a:lstStyle/>
          <a:p>
            <a:pPr algn="ctr"/>
            <a:r>
              <a:rPr lang="pt-BR" sz="4400" dirty="0">
                <a:solidFill>
                  <a:srgbClr val="0000CC"/>
                </a:solidFill>
                <a:latin typeface="Times New Roman" pitchFamily="18" charset="0"/>
                <a:cs typeface="Times New Roman" pitchFamily="18" charset="0"/>
              </a:rPr>
              <a:t>FESTIVAL</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661248"/>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980728"/>
            <a:ext cx="8568952" cy="4896544"/>
          </a:xfrm>
        </p:spPr>
        <p:txBody>
          <a:bodyPr>
            <a:normAutofit fontScale="70000" lnSpcReduction="20000"/>
          </a:bodyPr>
          <a:lstStyle/>
          <a:p>
            <a:pPr algn="just">
              <a:buFont typeface="Wingdings" pitchFamily="2" charset="2"/>
              <a:buChar char="Ø"/>
              <a:defRPr/>
            </a:pPr>
            <a:r>
              <a:rPr lang="pt-BR" sz="3200" b="1" dirty="0">
                <a:latin typeface="Times New Roman" pitchFamily="18" charset="0"/>
                <a:cs typeface="Times New Roman" pitchFamily="18" charset="0"/>
              </a:rPr>
              <a:t>Jogos aos sábados e domingos e, excepcionalmente, durante a semana;</a:t>
            </a:r>
          </a:p>
          <a:p>
            <a:pPr algn="just">
              <a:buFont typeface="Wingdings" pitchFamily="2" charset="2"/>
              <a:buChar char="Ø"/>
              <a:defRPr/>
            </a:pPr>
            <a:endParaRPr lang="pt-BR" sz="32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Quaisquer impedimentos/restrições deverão ser enviados, </a:t>
            </a:r>
            <a:r>
              <a:rPr lang="pt-BR" sz="3200" b="1" dirty="0">
                <a:solidFill>
                  <a:srgbClr val="FF0000"/>
                </a:solidFill>
                <a:latin typeface="Times New Roman" pitchFamily="18" charset="0"/>
                <a:cs typeface="Times New Roman" pitchFamily="18" charset="0"/>
              </a:rPr>
              <a:t>impreterivelmente, </a:t>
            </a:r>
            <a:r>
              <a:rPr lang="pt-BR" sz="3200" b="1" dirty="0">
                <a:solidFill>
                  <a:srgbClr val="7030A0"/>
                </a:solidFill>
                <a:latin typeface="Times New Roman" pitchFamily="18" charset="0"/>
                <a:cs typeface="Times New Roman" pitchFamily="18" charset="0"/>
              </a:rPr>
              <a:t>até às 16h (dezesseis) </a:t>
            </a:r>
            <a:r>
              <a:rPr lang="pt-BR" sz="3200" b="1" dirty="0">
                <a:latin typeface="Times New Roman" pitchFamily="18" charset="0"/>
                <a:cs typeface="Times New Roman" pitchFamily="18" charset="0"/>
              </a:rPr>
              <a:t>da segunda-feira anterior à publicação da tabela, </a:t>
            </a:r>
            <a:r>
              <a:rPr lang="pt-BR" sz="3200" b="1" dirty="0">
                <a:solidFill>
                  <a:srgbClr val="FF0000"/>
                </a:solidFill>
                <a:latin typeface="Times New Roman" pitchFamily="18" charset="0"/>
                <a:cs typeface="Times New Roman" pitchFamily="18" charset="0"/>
              </a:rPr>
              <a:t>mediante a comprovação de compromissos assumidos anteriormente, </a:t>
            </a:r>
            <a:r>
              <a:rPr lang="pt-BR" sz="3200" b="1" dirty="0">
                <a:solidFill>
                  <a:srgbClr val="7030A0"/>
                </a:solidFill>
                <a:latin typeface="Times New Roman" pitchFamily="18" charset="0"/>
                <a:cs typeface="Times New Roman" pitchFamily="18" charset="0"/>
              </a:rPr>
              <a:t>sendo que todos serão analisados previamente pela organização do torneio. </a:t>
            </a:r>
            <a:r>
              <a:rPr lang="pt-BR" sz="3200" b="1" dirty="0">
                <a:latin typeface="Times New Roman" pitchFamily="18" charset="0"/>
                <a:cs typeface="Times New Roman" pitchFamily="18" charset="0"/>
              </a:rPr>
              <a:t>As solicitações deverão ser enviadas para o email:</a:t>
            </a:r>
            <a:r>
              <a:rPr lang="pt-BR" sz="3200" dirty="0">
                <a:latin typeface="Times New Roman" pitchFamily="18" charset="0"/>
                <a:cs typeface="Times New Roman" pitchFamily="18" charset="0"/>
              </a:rPr>
              <a:t> </a:t>
            </a:r>
            <a:r>
              <a:rPr lang="pt-BR" sz="3200" b="1" u="sng" dirty="0">
                <a:solidFill>
                  <a:srgbClr val="0000CC"/>
                </a:solidFill>
                <a:latin typeface="Times New Roman" pitchFamily="18" charset="0"/>
                <a:cs typeface="Times New Roman" pitchFamily="18" charset="0"/>
              </a:rPr>
              <a:t>cruzeirinho@sorocaba.sp.gov.br</a:t>
            </a:r>
            <a:endParaRPr lang="pt-BR" sz="3200" dirty="0">
              <a:solidFill>
                <a:srgbClr val="0000CC"/>
              </a:solidFill>
              <a:latin typeface="Times New Roman" pitchFamily="18" charset="0"/>
              <a:cs typeface="Times New Roman" pitchFamily="18" charset="0"/>
            </a:endParaRPr>
          </a:p>
          <a:p>
            <a:pPr algn="just">
              <a:buNone/>
              <a:defRPr/>
            </a:pPr>
            <a:endParaRPr lang="pt-BR" sz="32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Todas as tratativas entre equipes e organização deverão ser feitas, </a:t>
            </a:r>
            <a:r>
              <a:rPr lang="pt-BR" sz="3200" b="1" dirty="0">
                <a:solidFill>
                  <a:srgbClr val="FF0000"/>
                </a:solidFill>
                <a:latin typeface="Times New Roman" pitchFamily="18" charset="0"/>
                <a:cs typeface="Times New Roman" pitchFamily="18" charset="0"/>
              </a:rPr>
              <a:t>EXCLUSIVAMENTE,</a:t>
            </a:r>
            <a:r>
              <a:rPr lang="pt-BR" sz="3200" b="1" dirty="0">
                <a:latin typeface="Times New Roman" pitchFamily="18" charset="0"/>
                <a:cs typeface="Times New Roman" pitchFamily="18" charset="0"/>
              </a:rPr>
              <a:t> pelo representante da equipe, cujo nome está no termo de responsabilidade. Caso desejarem, as equipes poderão substituir o representante para eventuais tratativas. Para isso, é só comunicar a organização do Torneio.</a:t>
            </a:r>
            <a:endParaRPr lang="pt-BR" sz="3200" dirty="0">
              <a:latin typeface="Times New Roman" pitchFamily="18" charset="0"/>
              <a:cs typeface="Times New Roman" pitchFamily="18" charset="0"/>
            </a:endParaRPr>
          </a:p>
        </p:txBody>
      </p:sp>
      <p:sp>
        <p:nvSpPr>
          <p:cNvPr id="2" name="Título 1"/>
          <p:cNvSpPr>
            <a:spLocks noGrp="1"/>
          </p:cNvSpPr>
          <p:nvPr>
            <p:ph type="title"/>
          </p:nvPr>
        </p:nvSpPr>
        <p:spPr>
          <a:xfrm>
            <a:off x="467544" y="116632"/>
            <a:ext cx="8229600" cy="922114"/>
          </a:xfrm>
        </p:spPr>
        <p:txBody>
          <a:bodyPr>
            <a:noAutofit/>
          </a:bodyPr>
          <a:lstStyle/>
          <a:p>
            <a:pPr algn="ctr"/>
            <a:r>
              <a:rPr lang="pt-BR" sz="4400" dirty="0">
                <a:solidFill>
                  <a:srgbClr val="0000CC"/>
                </a:solidFill>
                <a:latin typeface="Times New Roman" pitchFamily="18" charset="0"/>
                <a:cs typeface="Times New Roman" pitchFamily="18" charset="0"/>
              </a:rPr>
              <a:t>COMPETIÇÃO</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661248"/>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F1A9-958E-F24C-06CF-F71F9D58D273}"/>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64B4F49-9E46-4FD3-4B47-A3CDA9BB2695}"/>
              </a:ext>
            </a:extLst>
          </p:cNvPr>
          <p:cNvSpPr>
            <a:spLocks noGrp="1"/>
          </p:cNvSpPr>
          <p:nvPr>
            <p:ph idx="1"/>
          </p:nvPr>
        </p:nvSpPr>
        <p:spPr>
          <a:xfrm>
            <a:off x="239197" y="1268760"/>
            <a:ext cx="8568952" cy="4896544"/>
          </a:xfrm>
        </p:spPr>
        <p:txBody>
          <a:bodyPr>
            <a:normAutofit/>
          </a:bodyPr>
          <a:lstStyle/>
          <a:p>
            <a:pPr algn="just">
              <a:buFont typeface="Wingdings" pitchFamily="2" charset="2"/>
              <a:buChar char="Ø"/>
              <a:defRPr/>
            </a:pPr>
            <a:r>
              <a:rPr lang="pt-BR" sz="3200" b="1" dirty="0">
                <a:latin typeface="Times New Roman" pitchFamily="18" charset="0"/>
                <a:cs typeface="Times New Roman" pitchFamily="18" charset="0"/>
              </a:rPr>
              <a:t>Categoria Sub 08 e sub 10 será obrigatória a participação no jogo propriamente dito de todos os atletas relacionados em súmula;</a:t>
            </a:r>
          </a:p>
          <a:p>
            <a:pPr marL="109728" indent="0" algn="just">
              <a:buNone/>
              <a:defRPr/>
            </a:pPr>
            <a:endParaRPr lang="pt-BR" sz="3200" b="1" dirty="0">
              <a:latin typeface="Times New Roman" pitchFamily="18" charset="0"/>
              <a:cs typeface="Times New Roman" pitchFamily="18" charset="0"/>
            </a:endParaRPr>
          </a:p>
          <a:p>
            <a:pPr algn="just">
              <a:buFont typeface="Wingdings" pitchFamily="2" charset="2"/>
              <a:buChar char="Ø"/>
              <a:defRPr/>
            </a:pPr>
            <a:r>
              <a:rPr lang="pt-BR" sz="3200" b="1" dirty="0">
                <a:latin typeface="Times New Roman" pitchFamily="18" charset="0"/>
                <a:cs typeface="Times New Roman" pitchFamily="18" charset="0"/>
              </a:rPr>
              <a:t>Não será controlado o tempo de permanência em quadra.</a:t>
            </a:r>
            <a:endParaRPr lang="pt-BR" sz="3200" dirty="0">
              <a:latin typeface="Times New Roman" pitchFamily="18" charset="0"/>
              <a:cs typeface="Times New Roman" pitchFamily="18" charset="0"/>
            </a:endParaRPr>
          </a:p>
        </p:txBody>
      </p:sp>
      <p:sp>
        <p:nvSpPr>
          <p:cNvPr id="2" name="Título 1">
            <a:extLst>
              <a:ext uri="{FF2B5EF4-FFF2-40B4-BE49-F238E27FC236}">
                <a16:creationId xmlns:a16="http://schemas.microsoft.com/office/drawing/2014/main" id="{6E1EB94D-842D-2F9B-B1FB-9206EE9940F4}"/>
              </a:ext>
            </a:extLst>
          </p:cNvPr>
          <p:cNvSpPr>
            <a:spLocks noGrp="1"/>
          </p:cNvSpPr>
          <p:nvPr>
            <p:ph type="title"/>
          </p:nvPr>
        </p:nvSpPr>
        <p:spPr>
          <a:xfrm>
            <a:off x="467544" y="116632"/>
            <a:ext cx="8229600" cy="922114"/>
          </a:xfrm>
        </p:spPr>
        <p:txBody>
          <a:bodyPr>
            <a:noAutofit/>
          </a:bodyPr>
          <a:lstStyle/>
          <a:p>
            <a:pPr algn="ctr"/>
            <a:r>
              <a:rPr lang="pt-BR" sz="4400" dirty="0">
                <a:solidFill>
                  <a:srgbClr val="0000CC"/>
                </a:solidFill>
                <a:latin typeface="Times New Roman" pitchFamily="18" charset="0"/>
                <a:cs typeface="Times New Roman" pitchFamily="18" charset="0"/>
              </a:rPr>
              <a:t>COMPETIÇÃO</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a:extLst>
              <a:ext uri="{FF2B5EF4-FFF2-40B4-BE49-F238E27FC236}">
                <a16:creationId xmlns:a16="http://schemas.microsoft.com/office/drawing/2014/main" id="{0067BA75-E3AE-A428-14CF-9BCCCB19D7AF}"/>
              </a:ext>
            </a:extLst>
          </p:cNvPr>
          <p:cNvPicPr/>
          <p:nvPr/>
        </p:nvPicPr>
        <p:blipFill>
          <a:blip r:embed="rId2" cstate="print"/>
          <a:srcRect/>
          <a:stretch>
            <a:fillRect/>
          </a:stretch>
        </p:blipFill>
        <p:spPr bwMode="auto">
          <a:xfrm>
            <a:off x="5148064" y="5661248"/>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a:extLst>
              <a:ext uri="{FF2B5EF4-FFF2-40B4-BE49-F238E27FC236}">
                <a16:creationId xmlns:a16="http://schemas.microsoft.com/office/drawing/2014/main" id="{D0A0B5CE-6ED4-9232-D731-8202BEE6C3BF}"/>
              </a:ext>
            </a:extLst>
          </p:cNvPr>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spTree>
    <p:extLst>
      <p:ext uri="{BB962C8B-B14F-4D97-AF65-F5344CB8AC3E}">
        <p14:creationId xmlns:p14="http://schemas.microsoft.com/office/powerpoint/2010/main" val="285730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5656" y="332656"/>
            <a:ext cx="7077472" cy="922114"/>
          </a:xfrm>
        </p:spPr>
        <p:txBody>
          <a:bodyPr>
            <a:noAutofit/>
          </a:bodyPr>
          <a:lstStyle/>
          <a:p>
            <a:pPr algn="r"/>
            <a:r>
              <a:rPr lang="pt-BR" sz="4000" dirty="0">
                <a:solidFill>
                  <a:srgbClr val="0000CC"/>
                </a:solidFill>
                <a:latin typeface="Times New Roman" pitchFamily="18" charset="0"/>
                <a:cs typeface="Times New Roman" pitchFamily="18" charset="0"/>
              </a:rPr>
              <a:t>DURAÇÃO DAS PARTIDAS</a:t>
            </a:r>
            <a:endParaRPr lang="pt-BR" sz="40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661248"/>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graphicFrame>
        <p:nvGraphicFramePr>
          <p:cNvPr id="7" name="Espaço Reservado para Conteúdo 6"/>
          <p:cNvGraphicFramePr>
            <a:graphicFrameLocks noGrp="1"/>
          </p:cNvGraphicFramePr>
          <p:nvPr>
            <p:ph idx="1"/>
          </p:nvPr>
        </p:nvGraphicFramePr>
        <p:xfrm>
          <a:off x="539552" y="1556792"/>
          <a:ext cx="8229600" cy="390245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57539">
                <a:tc>
                  <a:txBody>
                    <a:bodyPr/>
                    <a:lstStyle/>
                    <a:p>
                      <a:pPr algn="ctr"/>
                      <a:r>
                        <a:rPr lang="pt-BR" sz="2800" dirty="0">
                          <a:latin typeface="Times New Roman" pitchFamily="18" charset="0"/>
                          <a:cs typeface="Times New Roman" pitchFamily="18" charset="0"/>
                        </a:rPr>
                        <a:t>CATEGORIA</a:t>
                      </a:r>
                    </a:p>
                  </a:txBody>
                  <a:tcPr/>
                </a:tc>
                <a:tc>
                  <a:txBody>
                    <a:bodyPr/>
                    <a:lstStyle/>
                    <a:p>
                      <a:pPr algn="ctr"/>
                      <a:r>
                        <a:rPr lang="pt-BR" sz="2800" dirty="0">
                          <a:latin typeface="Times New Roman" pitchFamily="18" charset="0"/>
                          <a:cs typeface="Times New Roman" pitchFamily="18" charset="0"/>
                        </a:rPr>
                        <a:t>TEMPO</a:t>
                      </a:r>
                    </a:p>
                  </a:txBody>
                  <a:tcPr/>
                </a:tc>
                <a:extLst>
                  <a:ext uri="{0D108BD9-81ED-4DB2-BD59-A6C34878D82A}">
                    <a16:rowId xmlns:a16="http://schemas.microsoft.com/office/drawing/2014/main" val="10000"/>
                  </a:ext>
                </a:extLst>
              </a:tr>
              <a:tr h="457539">
                <a:tc>
                  <a:txBody>
                    <a:bodyPr/>
                    <a:lstStyle/>
                    <a:p>
                      <a:pPr algn="ctr"/>
                      <a:r>
                        <a:rPr kumimoji="0" lang="pt-BR" sz="2400" b="1" kern="1200" dirty="0">
                          <a:solidFill>
                            <a:schemeClr val="dk1"/>
                          </a:solidFill>
                          <a:latin typeface="Times New Roman" pitchFamily="18" charset="0"/>
                          <a:ea typeface="+mn-ea"/>
                          <a:cs typeface="Times New Roman" pitchFamily="18" charset="0"/>
                        </a:rPr>
                        <a:t>Sub 08 e Sub 10 (Misto)</a:t>
                      </a:r>
                      <a:endParaRPr lang="pt-BR" sz="2400" b="1" dirty="0">
                        <a:latin typeface="Times New Roman" pitchFamily="18" charset="0"/>
                        <a:cs typeface="Times New Roman" pitchFamily="18" charset="0"/>
                      </a:endParaRPr>
                    </a:p>
                  </a:txBody>
                  <a:tcPr/>
                </a:tc>
                <a:tc>
                  <a:txBody>
                    <a:bodyPr/>
                    <a:lstStyle/>
                    <a:p>
                      <a:pPr algn="ctr"/>
                      <a:r>
                        <a:rPr kumimoji="0" lang="pt-BR" sz="2400" b="1" kern="1200" dirty="0">
                          <a:solidFill>
                            <a:schemeClr val="dk1"/>
                          </a:solidFill>
                          <a:latin typeface="Times New Roman" pitchFamily="18" charset="0"/>
                          <a:ea typeface="+mn-ea"/>
                          <a:cs typeface="Times New Roman" pitchFamily="18" charset="0"/>
                        </a:rPr>
                        <a:t>10’x10’ com 05’ de intervalo</a:t>
                      </a:r>
                      <a:endParaRPr lang="pt-BR" sz="2400" b="1"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7539">
                <a:tc>
                  <a:txBody>
                    <a:bodyPr/>
                    <a:lstStyle/>
                    <a:p>
                      <a:pPr algn="ctr"/>
                      <a:r>
                        <a:rPr kumimoji="0" lang="pt-BR" sz="2400" b="1" kern="1200" dirty="0">
                          <a:solidFill>
                            <a:schemeClr val="dk1"/>
                          </a:solidFill>
                          <a:latin typeface="Times New Roman" pitchFamily="18" charset="0"/>
                          <a:ea typeface="+mn-ea"/>
                          <a:cs typeface="Times New Roman" pitchFamily="18" charset="0"/>
                        </a:rPr>
                        <a:t>Sub 12 (Misto)</a:t>
                      </a:r>
                      <a:endParaRPr lang="pt-BR" sz="2400" b="1" dirty="0">
                        <a:latin typeface="Times New Roman" pitchFamily="18" charset="0"/>
                        <a:cs typeface="Times New Roman" pitchFamily="18" charset="0"/>
                      </a:endParaRPr>
                    </a:p>
                  </a:txBody>
                  <a:tcPr/>
                </a:tc>
                <a:tc>
                  <a:txBody>
                    <a:bodyPr/>
                    <a:lstStyle/>
                    <a:p>
                      <a:pPr algn="ctr"/>
                      <a:r>
                        <a:rPr kumimoji="0" lang="pt-BR" sz="2400" b="1" kern="1200" dirty="0">
                          <a:solidFill>
                            <a:schemeClr val="dk1"/>
                          </a:solidFill>
                          <a:latin typeface="Times New Roman" pitchFamily="18" charset="0"/>
                          <a:ea typeface="+mn-ea"/>
                          <a:cs typeface="Times New Roman" pitchFamily="18" charset="0"/>
                        </a:rPr>
                        <a:t>12’x12’ com 05’ de intervalo</a:t>
                      </a:r>
                      <a:endParaRPr lang="pt-BR" sz="2400" b="1"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457539">
                <a:tc>
                  <a:txBody>
                    <a:bodyPr/>
                    <a:lstStyle/>
                    <a:p>
                      <a:pPr algn="ctr"/>
                      <a:r>
                        <a:rPr kumimoji="0" lang="pt-BR" sz="2400" b="1" kern="1200" dirty="0">
                          <a:solidFill>
                            <a:schemeClr val="dk1"/>
                          </a:solidFill>
                          <a:latin typeface="Times New Roman" pitchFamily="18" charset="0"/>
                          <a:ea typeface="+mn-ea"/>
                          <a:cs typeface="Times New Roman" pitchFamily="18" charset="0"/>
                        </a:rPr>
                        <a:t>Sub 14 Masculino e Feminino</a:t>
                      </a:r>
                      <a:endParaRPr lang="pt-BR" sz="2400" b="1" dirty="0">
                        <a:latin typeface="Times New Roman" pitchFamily="18" charset="0"/>
                        <a:cs typeface="Times New Roman" pitchFamily="18" charset="0"/>
                      </a:endParaRPr>
                    </a:p>
                  </a:txBody>
                  <a:tcPr/>
                </a:tc>
                <a:tc>
                  <a:txBody>
                    <a:bodyPr/>
                    <a:lstStyle/>
                    <a:p>
                      <a:pPr algn="ctr"/>
                      <a:r>
                        <a:rPr kumimoji="0" lang="pt-BR" sz="2400" b="1" kern="1200" dirty="0">
                          <a:solidFill>
                            <a:schemeClr val="dk1"/>
                          </a:solidFill>
                          <a:latin typeface="Times New Roman" pitchFamily="18" charset="0"/>
                          <a:ea typeface="+mn-ea"/>
                          <a:cs typeface="Times New Roman" pitchFamily="18" charset="0"/>
                        </a:rPr>
                        <a:t>14’x14’ com 05’ de intervalo</a:t>
                      </a:r>
                      <a:endParaRPr lang="pt-BR" sz="2400" b="1"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789726">
                <a:tc>
                  <a:txBody>
                    <a:bodyPr/>
                    <a:lstStyle/>
                    <a:p>
                      <a:pPr algn="ctr"/>
                      <a:r>
                        <a:rPr kumimoji="0" lang="pt-BR" sz="2400" b="1" kern="1200" dirty="0">
                          <a:solidFill>
                            <a:schemeClr val="dk1"/>
                          </a:solidFill>
                          <a:latin typeface="Times New Roman" pitchFamily="18" charset="0"/>
                          <a:ea typeface="+mn-ea"/>
                          <a:cs typeface="Times New Roman" pitchFamily="18" charset="0"/>
                        </a:rPr>
                        <a:t>Sub 16 Masculino e Feminino</a:t>
                      </a:r>
                      <a:endParaRPr lang="pt-BR" sz="2400" b="1" dirty="0">
                        <a:latin typeface="Times New Roman" pitchFamily="18" charset="0"/>
                        <a:cs typeface="Times New Roman"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kern="1200" dirty="0">
                          <a:solidFill>
                            <a:schemeClr val="dk1"/>
                          </a:solidFill>
                          <a:latin typeface="Times New Roman" pitchFamily="18" charset="0"/>
                          <a:ea typeface="+mn-ea"/>
                          <a:cs typeface="Times New Roman" pitchFamily="18" charset="0"/>
                        </a:rPr>
                        <a:t>16’x16’ com 05’ de intervalo</a:t>
                      </a:r>
                    </a:p>
                    <a:p>
                      <a:pPr algn="ctr"/>
                      <a:endParaRPr lang="pt-BR" sz="2400" b="1"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1128180">
                <a:tc gridSpan="2">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pt-BR" sz="2400" b="1" kern="1200" dirty="0">
                          <a:solidFill>
                            <a:schemeClr val="dk1"/>
                          </a:solidFill>
                          <a:latin typeface="Times New Roman" pitchFamily="18" charset="0"/>
                          <a:ea typeface="+mn-ea"/>
                          <a:cs typeface="Times New Roman" pitchFamily="18" charset="0"/>
                        </a:rPr>
                        <a:t> </a:t>
                      </a:r>
                      <a:r>
                        <a:rPr kumimoji="0" lang="pt-BR" sz="2400" kern="1200" dirty="0">
                          <a:solidFill>
                            <a:schemeClr val="dk1"/>
                          </a:solidFill>
                          <a:latin typeface="Times New Roman" pitchFamily="18" charset="0"/>
                          <a:ea typeface="+mn-ea"/>
                          <a:cs typeface="Times New Roman" pitchFamily="18" charset="0"/>
                        </a:rPr>
                        <a:t>Fica estabelecido o critério de tempo corrido, </a:t>
                      </a:r>
                      <a:r>
                        <a:rPr kumimoji="0" lang="pt-BR" sz="2400" b="1" kern="1200" dirty="0">
                          <a:solidFill>
                            <a:schemeClr val="dk1"/>
                          </a:solidFill>
                          <a:latin typeface="Times New Roman" pitchFamily="18" charset="0"/>
                          <a:ea typeface="+mn-ea"/>
                          <a:cs typeface="Times New Roman" pitchFamily="18" charset="0"/>
                        </a:rPr>
                        <a:t>sendo que apenas o último minuto do 2º tempo será cronometrado. </a:t>
                      </a:r>
                      <a:endParaRPr kumimoji="0" lang="pt-BR" sz="2400" kern="1200" dirty="0">
                        <a:solidFill>
                          <a:schemeClr val="dk1"/>
                        </a:solidFill>
                        <a:latin typeface="Times New Roman" pitchFamily="18" charset="0"/>
                        <a:ea typeface="+mn-ea"/>
                        <a:cs typeface="Times New Roman" pitchFamily="18" charset="0"/>
                      </a:endParaRPr>
                    </a:p>
                    <a:p>
                      <a:endParaRPr lang="pt-BR" sz="2400" dirty="0">
                        <a:latin typeface="Times New Roman" pitchFamily="18" charset="0"/>
                        <a:cs typeface="Times New Roman" pitchFamily="18" charset="0"/>
                      </a:endParaRPr>
                    </a:p>
                  </a:txBody>
                  <a:tcPr/>
                </a:tc>
                <a:tc hMerge="1">
                  <a:txBody>
                    <a:bodyPr/>
                    <a:lstStyle/>
                    <a:p>
                      <a:endParaRPr lang="pt-BR" dirty="0"/>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908720"/>
            <a:ext cx="8784976" cy="5098571"/>
          </a:xfrm>
        </p:spPr>
        <p:txBody>
          <a:bodyPr>
            <a:normAutofit fontScale="77500" lnSpcReduction="20000"/>
          </a:bodyPr>
          <a:lstStyle/>
          <a:p>
            <a:pPr algn="just">
              <a:buNone/>
              <a:defRPr/>
            </a:pPr>
            <a:endParaRPr lang="pt-BR" sz="2800" b="1" dirty="0"/>
          </a:p>
          <a:p>
            <a:pPr algn="just">
              <a:buFont typeface="Wingdings" pitchFamily="2" charset="2"/>
              <a:buChar char="Ø"/>
              <a:defRPr/>
            </a:pPr>
            <a:r>
              <a:rPr lang="pt-BR" sz="3200" b="1" dirty="0">
                <a:solidFill>
                  <a:srgbClr val="7030A0"/>
                </a:solidFill>
                <a:latin typeface="Times New Roman" pitchFamily="18" charset="0"/>
                <a:cs typeface="Times New Roman" pitchFamily="18" charset="0"/>
              </a:rPr>
              <a:t>Para atletas:</a:t>
            </a:r>
            <a:r>
              <a:rPr lang="pt-BR" sz="3200" dirty="0">
                <a:solidFill>
                  <a:srgbClr val="7030A0"/>
                </a:solidFill>
                <a:latin typeface="Times New Roman" pitchFamily="18" charset="0"/>
                <a:cs typeface="Times New Roman" pitchFamily="18" charset="0"/>
              </a:rPr>
              <a:t> </a:t>
            </a:r>
            <a:r>
              <a:rPr lang="pt-BR" sz="3200" b="1" dirty="0">
                <a:latin typeface="Times New Roman" pitchFamily="18" charset="0"/>
                <a:cs typeface="Times New Roman" pitchFamily="18" charset="0"/>
              </a:rPr>
              <a:t>documentos originais: RG, CIN, Passaporte, Carteira FPFS – ano de 2026; o CIN digital será aceito (deverão abrir o aplicativo e mostrar ao mesário).</a:t>
            </a:r>
          </a:p>
          <a:p>
            <a:pPr>
              <a:buNone/>
              <a:defRPr/>
            </a:pPr>
            <a:endParaRPr lang="pt-BR" sz="1800" dirty="0">
              <a:latin typeface="Times New Roman" pitchFamily="18" charset="0"/>
              <a:cs typeface="Times New Roman" pitchFamily="18" charset="0"/>
            </a:endParaRPr>
          </a:p>
          <a:p>
            <a:pPr>
              <a:buNone/>
              <a:defRPr/>
            </a:pPr>
            <a:endParaRPr lang="pt-BR" sz="1800" dirty="0">
              <a:latin typeface="Times New Roman" pitchFamily="18" charset="0"/>
              <a:cs typeface="Times New Roman" pitchFamily="18" charset="0"/>
            </a:endParaRPr>
          </a:p>
          <a:p>
            <a:pPr algn="just">
              <a:buFont typeface="Wingdings" pitchFamily="2" charset="2"/>
              <a:buChar char="Ø"/>
              <a:defRPr/>
            </a:pPr>
            <a:r>
              <a:rPr lang="pt-BR" sz="3200" b="1" dirty="0">
                <a:solidFill>
                  <a:srgbClr val="7030A0"/>
                </a:solidFill>
                <a:latin typeface="Times New Roman" pitchFamily="18" charset="0"/>
                <a:cs typeface="Times New Roman" pitchFamily="18" charset="0"/>
              </a:rPr>
              <a:t>Para a comissão técnica:</a:t>
            </a:r>
            <a:r>
              <a:rPr lang="pt-BR" sz="3200" dirty="0">
                <a:solidFill>
                  <a:srgbClr val="7030A0"/>
                </a:solidFill>
                <a:latin typeface="Times New Roman" pitchFamily="18" charset="0"/>
                <a:cs typeface="Times New Roman" pitchFamily="18" charset="0"/>
              </a:rPr>
              <a:t> </a:t>
            </a:r>
            <a:r>
              <a:rPr lang="pt-BR" sz="3200" b="1" dirty="0">
                <a:latin typeface="Times New Roman" pitchFamily="18" charset="0"/>
                <a:cs typeface="Times New Roman" pitchFamily="18" charset="0"/>
              </a:rPr>
              <a:t>documentos originais: RG, CIN, CNH (com foto), Passaporte, Carteira de Entidade de Classe (CREF, CREA, CRM, OAB...), Reservista. Os documentos digitais </a:t>
            </a:r>
            <a:r>
              <a:rPr lang="pt-BR" sz="3200" b="1" dirty="0">
                <a:solidFill>
                  <a:srgbClr val="FF0000"/>
                </a:solidFill>
                <a:latin typeface="Times New Roman" pitchFamily="18" charset="0"/>
                <a:cs typeface="Times New Roman" pitchFamily="18" charset="0"/>
              </a:rPr>
              <a:t>com FOTO</a:t>
            </a:r>
            <a:r>
              <a:rPr lang="pt-BR" sz="3200" b="1" dirty="0">
                <a:latin typeface="Times New Roman" pitchFamily="18" charset="0"/>
                <a:cs typeface="Times New Roman" pitchFamily="18" charset="0"/>
              </a:rPr>
              <a:t> serão aceitos (deverão abrir o aplicativo e mostrar ao mesário): CIN, Carteira de Trabalho; CNH, </a:t>
            </a:r>
            <a:r>
              <a:rPr lang="pt-BR" sz="3200" b="1" dirty="0" err="1">
                <a:latin typeface="Times New Roman" pitchFamily="18" charset="0"/>
                <a:cs typeface="Times New Roman" pitchFamily="18" charset="0"/>
              </a:rPr>
              <a:t>e-Título</a:t>
            </a:r>
            <a:r>
              <a:rPr lang="pt-BR" sz="3200" b="1" dirty="0">
                <a:latin typeface="Times New Roman" pitchFamily="18" charset="0"/>
                <a:cs typeface="Times New Roman" pitchFamily="18" charset="0"/>
              </a:rPr>
              <a:t>; Carteira de Entidade de Classe (CREF, CREA, CRM, OAB...)</a:t>
            </a:r>
          </a:p>
          <a:p>
            <a:pPr>
              <a:buNone/>
              <a:defRPr/>
            </a:pPr>
            <a:endParaRPr lang="pt-BR" sz="3200" b="1" dirty="0">
              <a:latin typeface="Times New Roman" pitchFamily="18" charset="0"/>
              <a:cs typeface="Times New Roman" pitchFamily="18" charset="0"/>
            </a:endParaRPr>
          </a:p>
          <a:p>
            <a:pPr>
              <a:buFont typeface="Wingdings" pitchFamily="2" charset="2"/>
              <a:buChar char="Ø"/>
              <a:defRPr/>
            </a:pPr>
            <a:r>
              <a:rPr lang="pt-BR" sz="3800" b="1" u="sng" dirty="0">
                <a:solidFill>
                  <a:srgbClr val="FF0000"/>
                </a:solidFill>
                <a:latin typeface="Times New Roman" pitchFamily="18" charset="0"/>
                <a:cs typeface="Times New Roman" pitchFamily="18" charset="0"/>
              </a:rPr>
              <a:t>Xérox e foto de documentos NÃO serão aceitos.</a:t>
            </a:r>
          </a:p>
          <a:p>
            <a:pPr algn="ctr">
              <a:buNone/>
            </a:pPr>
            <a:endParaRPr lang="pt-BR" sz="3000" b="1" dirty="0">
              <a:latin typeface="Times New Roman" pitchFamily="18" charset="0"/>
              <a:cs typeface="Times New Roman" pitchFamily="18" charset="0"/>
            </a:endParaRPr>
          </a:p>
        </p:txBody>
      </p:sp>
      <p:sp>
        <p:nvSpPr>
          <p:cNvPr id="2" name="Título 1"/>
          <p:cNvSpPr>
            <a:spLocks noGrp="1"/>
          </p:cNvSpPr>
          <p:nvPr>
            <p:ph type="title"/>
          </p:nvPr>
        </p:nvSpPr>
        <p:spPr>
          <a:xfrm>
            <a:off x="1403648" y="0"/>
            <a:ext cx="7488832" cy="980728"/>
          </a:xfrm>
        </p:spPr>
        <p:txBody>
          <a:bodyPr>
            <a:noAutofit/>
          </a:bodyPr>
          <a:lstStyle/>
          <a:p>
            <a:pPr algn="ctr"/>
            <a:r>
              <a:rPr lang="pt-BR" sz="3600" dirty="0">
                <a:solidFill>
                  <a:srgbClr val="0000CC"/>
                </a:solidFill>
                <a:latin typeface="Times New Roman" pitchFamily="18" charset="0"/>
                <a:cs typeface="Times New Roman" pitchFamily="18" charset="0"/>
              </a:rPr>
              <a:t>DOCUMENTOS PARA OS JOGOS</a:t>
            </a:r>
            <a:endParaRPr lang="pt-BR" sz="3600"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292080" y="5877272"/>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179512" y="188640"/>
            <a:ext cx="1187624" cy="83671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980728"/>
            <a:ext cx="8784976" cy="4968552"/>
          </a:xfrm>
        </p:spPr>
        <p:txBody>
          <a:bodyPr>
            <a:normAutofit/>
          </a:bodyPr>
          <a:lstStyle/>
          <a:p>
            <a:pPr>
              <a:buNone/>
            </a:pPr>
            <a:endParaRPr lang="pt-BR" dirty="0"/>
          </a:p>
          <a:p>
            <a:pPr>
              <a:buNone/>
            </a:pPr>
            <a:endParaRPr lang="pt-BR" dirty="0"/>
          </a:p>
          <a:p>
            <a:pPr>
              <a:buNone/>
            </a:pPr>
            <a:endParaRPr lang="pt-BR" dirty="0"/>
          </a:p>
          <a:p>
            <a:pPr algn="ctr">
              <a:buNone/>
            </a:pPr>
            <a:endParaRPr lang="pt-BR" sz="3600" b="1" dirty="0">
              <a:latin typeface="Times New Roman" pitchFamily="18" charset="0"/>
              <a:cs typeface="Times New Roman" pitchFamily="18" charset="0"/>
            </a:endParaRPr>
          </a:p>
        </p:txBody>
      </p:sp>
      <p:sp>
        <p:nvSpPr>
          <p:cNvPr id="2" name="Título 1"/>
          <p:cNvSpPr>
            <a:spLocks noGrp="1"/>
          </p:cNvSpPr>
          <p:nvPr>
            <p:ph type="title"/>
          </p:nvPr>
        </p:nvSpPr>
        <p:spPr>
          <a:xfrm>
            <a:off x="1619672" y="188640"/>
            <a:ext cx="6768752" cy="1008112"/>
          </a:xfrm>
        </p:spPr>
        <p:txBody>
          <a:bodyPr>
            <a:noAutofit/>
          </a:bodyPr>
          <a:lstStyle/>
          <a:p>
            <a:pPr algn="ctr"/>
            <a:r>
              <a:rPr lang="pt-BR" sz="4400" dirty="0">
                <a:solidFill>
                  <a:srgbClr val="0000CC"/>
                </a:solidFill>
                <a:latin typeface="Times New Roman" pitchFamily="18" charset="0"/>
                <a:cs typeface="Times New Roman" pitchFamily="18" charset="0"/>
              </a:rPr>
              <a:t>PENALIDADES</a:t>
            </a:r>
            <a:endParaRPr lang="pt-BR" b="1" dirty="0">
              <a:solidFill>
                <a:srgbClr val="0000CC"/>
              </a:solidFill>
              <a:latin typeface="Times New Roman" pitchFamily="18" charset="0"/>
              <a:cs typeface="Times New Roman" pitchFamily="18" charset="0"/>
            </a:endParaRPr>
          </a:p>
        </p:txBody>
      </p:sp>
      <p:pic>
        <p:nvPicPr>
          <p:cNvPr id="4" name="Imagem 3" descr="C:\Users\mflorio\Desktop\Novo logo_PMS\logotipo-sequav-pms-01.png"/>
          <p:cNvPicPr/>
          <p:nvPr/>
        </p:nvPicPr>
        <p:blipFill>
          <a:blip r:embed="rId2" cstate="print"/>
          <a:srcRect/>
          <a:stretch>
            <a:fillRect/>
          </a:stretch>
        </p:blipFill>
        <p:spPr bwMode="auto">
          <a:xfrm>
            <a:off x="5148064" y="5805264"/>
            <a:ext cx="3619500" cy="84263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sp>
        <p:nvSpPr>
          <p:cNvPr id="6" name="Retângulo 5"/>
          <p:cNvSpPr/>
          <p:nvPr/>
        </p:nvSpPr>
        <p:spPr>
          <a:xfrm>
            <a:off x="179512" y="1052736"/>
            <a:ext cx="8712968" cy="3970318"/>
          </a:xfrm>
          <a:prstGeom prst="rect">
            <a:avLst/>
          </a:prstGeom>
        </p:spPr>
        <p:txBody>
          <a:bodyPr wrap="square">
            <a:spAutoFit/>
          </a:bodyPr>
          <a:lstStyle/>
          <a:p>
            <a:pPr algn="just">
              <a:buFont typeface="Wingdings" pitchFamily="2" charset="2"/>
              <a:buChar char="Ø"/>
              <a:defRPr/>
            </a:pPr>
            <a:r>
              <a:rPr lang="pt-BR" b="1" dirty="0">
                <a:latin typeface="Times New Roman" pitchFamily="18" charset="0"/>
                <a:cs typeface="Times New Roman" pitchFamily="18" charset="0"/>
              </a:rPr>
              <a:t>Os jogadores das categorias Sub 14 e Sub 16, nas classes masculina e feminina, expulsos de quadra (cartão vermelho) ficam, automaticamente, suspensos de participar da partida oficial subsequente. Nas demais categorias, o jogador expulso não cumprirá a suspensão automática;</a:t>
            </a:r>
          </a:p>
          <a:p>
            <a:pPr algn="just">
              <a:buFont typeface="Wingdings" pitchFamily="2" charset="2"/>
              <a:buChar char="ü"/>
              <a:defRPr/>
            </a:pPr>
            <a:r>
              <a:rPr lang="pt-BR" b="1" dirty="0">
                <a:solidFill>
                  <a:srgbClr val="7030A0"/>
                </a:solidFill>
                <a:latin typeface="Times New Roman" pitchFamily="18" charset="0"/>
                <a:cs typeface="Times New Roman" pitchFamily="18" charset="0"/>
              </a:rPr>
              <a:t>Art. 3º - §1º do Código de Justiça Desportiva do Município de Sorocaba;</a:t>
            </a:r>
          </a:p>
          <a:p>
            <a:pPr algn="just">
              <a:buFont typeface="Wingdings" pitchFamily="2" charset="2"/>
              <a:buChar char="ü"/>
              <a:defRPr/>
            </a:pPr>
            <a:endParaRPr lang="pt-BR" b="1" dirty="0">
              <a:solidFill>
                <a:srgbClr val="0000CC"/>
              </a:solidFill>
              <a:latin typeface="Times New Roman" pitchFamily="18" charset="0"/>
              <a:cs typeface="Times New Roman" pitchFamily="18" charset="0"/>
            </a:endParaRPr>
          </a:p>
          <a:p>
            <a:pPr algn="just">
              <a:buFont typeface="Wingdings" pitchFamily="2" charset="2"/>
              <a:buChar char="Ø"/>
              <a:defRPr/>
            </a:pPr>
            <a:r>
              <a:rPr lang="pt-BR" b="1" dirty="0">
                <a:latin typeface="Times New Roman" pitchFamily="18" charset="0"/>
                <a:cs typeface="Times New Roman" pitchFamily="18" charset="0"/>
              </a:rPr>
              <a:t>O Cartão Amarelo não será computado cumulativamente, servindo apenas de advertência na partida;</a:t>
            </a:r>
          </a:p>
          <a:p>
            <a:pPr algn="just">
              <a:defRPr/>
            </a:pPr>
            <a:endParaRPr lang="pt-BR" b="1" dirty="0">
              <a:latin typeface="Times New Roman" pitchFamily="18" charset="0"/>
              <a:cs typeface="Times New Roman" pitchFamily="18" charset="0"/>
            </a:endParaRPr>
          </a:p>
          <a:p>
            <a:pPr algn="just">
              <a:buFont typeface="Wingdings" pitchFamily="2" charset="2"/>
              <a:buChar char="Ø"/>
              <a:defRPr/>
            </a:pPr>
            <a:r>
              <a:rPr lang="pt-BR" b="1" dirty="0">
                <a:solidFill>
                  <a:srgbClr val="FF0000"/>
                </a:solidFill>
                <a:latin typeface="Times New Roman" pitchFamily="18" charset="0"/>
                <a:cs typeface="Times New Roman" pitchFamily="18" charset="0"/>
              </a:rPr>
              <a:t>O membro da comissão técnica expulso de quadra fica, automaticamente, suspenso, preventivamente, pelo prazo de 10 (dez) dias, sem prejuízo de penalidades outras decorrentes e previstas. A suspensão por prazo impede o exercício de qualquer função perante a SEQUAV, ou seja, não poderá atuar como atleta, membro de comissão técnica ou dirigente, dentre outras funções do gênero, </a:t>
            </a:r>
            <a:r>
              <a:rPr lang="pt-BR" b="1" dirty="0">
                <a:solidFill>
                  <a:srgbClr val="7030A0"/>
                </a:solidFill>
                <a:latin typeface="Times New Roman" pitchFamily="18" charset="0"/>
                <a:cs typeface="Times New Roman" pitchFamily="18" charset="0"/>
              </a:rPr>
              <a:t>sendo seu início imediato.</a:t>
            </a:r>
            <a:endParaRPr lang="pt-BR" b="1" dirty="0">
              <a:solidFill>
                <a:srgbClr val="0000CC"/>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251520" y="1268761"/>
            <a:ext cx="8640960" cy="4536504"/>
          </a:xfrm>
        </p:spPr>
        <p:txBody>
          <a:bodyPr>
            <a:normAutofit fontScale="92500" lnSpcReduction="10000"/>
          </a:bodyPr>
          <a:lstStyle/>
          <a:p>
            <a:pPr>
              <a:defRPr/>
            </a:pPr>
            <a:endParaRPr lang="pt-BR" sz="1050" b="1" dirty="0">
              <a:solidFill>
                <a:srgbClr val="0000CC"/>
              </a:solidFill>
            </a:endParaRPr>
          </a:p>
          <a:p>
            <a:pPr algn="just">
              <a:buFont typeface="Wingdings" pitchFamily="2" charset="2"/>
              <a:buChar char="Ø"/>
              <a:defRPr/>
            </a:pPr>
            <a:r>
              <a:rPr lang="pt-BR" sz="2800" b="1" dirty="0">
                <a:latin typeface="Times New Roman" pitchFamily="18" charset="0"/>
                <a:cs typeface="Times New Roman" pitchFamily="18" charset="0"/>
              </a:rPr>
              <a:t>Os possíveis recursos de impugnação deverão ser interpostos </a:t>
            </a:r>
            <a:r>
              <a:rPr lang="pt-BR" sz="2800" b="1" dirty="0">
                <a:solidFill>
                  <a:srgbClr val="FF0000"/>
                </a:solidFill>
                <a:latin typeface="Times New Roman" pitchFamily="18" charset="0"/>
                <a:cs typeface="Times New Roman" pitchFamily="18" charset="0"/>
              </a:rPr>
              <a:t>até às 16h (dezesseis horas) do primeiro dia útil após a partida que lhe der origem,</a:t>
            </a:r>
            <a:r>
              <a:rPr lang="pt-BR" sz="2800" b="1" dirty="0">
                <a:latin typeface="Times New Roman" pitchFamily="18" charset="0"/>
                <a:cs typeface="Times New Roman" pitchFamily="18" charset="0"/>
              </a:rPr>
              <a:t> devendo estar rigorosamente de acordo com as disposições do Código de Justiça Desportiva do Município de Sorocaba – CJDMS, cujo exemplar está disponível no site: </a:t>
            </a:r>
            <a:r>
              <a:rPr lang="pt-BR" sz="2400" b="1" u="sng" dirty="0">
                <a:solidFill>
                  <a:srgbClr val="0000CC"/>
                </a:solidFill>
                <a:latin typeface="Times New Roman" pitchFamily="18" charset="0"/>
                <a:cs typeface="Times New Roman" pitchFamily="18" charset="0"/>
              </a:rPr>
              <a:t>https://esporte.sorocaba.sp.gov.br/campeonatos/cruzeirinho-2026/</a:t>
            </a:r>
          </a:p>
          <a:p>
            <a:pPr algn="just">
              <a:buNone/>
              <a:defRPr/>
            </a:pPr>
            <a:endParaRPr lang="pt-BR" sz="2400" b="1" dirty="0">
              <a:latin typeface="Times New Roman" pitchFamily="18" charset="0"/>
              <a:cs typeface="Times New Roman" pitchFamily="18" charset="0"/>
            </a:endParaRPr>
          </a:p>
          <a:p>
            <a:pPr algn="just">
              <a:defRPr/>
            </a:pPr>
            <a:endParaRPr lang="pt-BR" sz="2800" b="1" u="sng" dirty="0">
              <a:latin typeface="Times New Roman" pitchFamily="18" charset="0"/>
              <a:cs typeface="Times New Roman" pitchFamily="18" charset="0"/>
            </a:endParaRPr>
          </a:p>
          <a:p>
            <a:pPr algn="just">
              <a:buFont typeface="Wingdings" pitchFamily="2" charset="2"/>
              <a:buChar char="Ø"/>
              <a:defRPr/>
            </a:pPr>
            <a:r>
              <a:rPr lang="pt-BR" sz="2800" b="1" dirty="0">
                <a:latin typeface="Times New Roman" pitchFamily="18" charset="0"/>
                <a:cs typeface="Times New Roman" pitchFamily="18" charset="0"/>
              </a:rPr>
              <a:t>Verificar art. 22 (parágrafo único) do Regulamento Geral e Técnico.</a:t>
            </a:r>
          </a:p>
          <a:p>
            <a:endParaRPr lang="pt-BR" dirty="0"/>
          </a:p>
        </p:txBody>
      </p:sp>
      <p:sp>
        <p:nvSpPr>
          <p:cNvPr id="3" name="Título 2"/>
          <p:cNvSpPr>
            <a:spLocks noGrp="1"/>
          </p:cNvSpPr>
          <p:nvPr>
            <p:ph type="title"/>
          </p:nvPr>
        </p:nvSpPr>
        <p:spPr>
          <a:xfrm>
            <a:off x="1547664" y="188640"/>
            <a:ext cx="7272808" cy="936104"/>
          </a:xfrm>
        </p:spPr>
        <p:txBody>
          <a:bodyPr>
            <a:normAutofit fontScale="90000"/>
          </a:bodyPr>
          <a:lstStyle/>
          <a:p>
            <a:pPr algn="ctr"/>
            <a:r>
              <a:rPr lang="pt-BR" sz="4400" dirty="0">
                <a:solidFill>
                  <a:srgbClr val="0000CC"/>
                </a:solidFill>
                <a:latin typeface="Times New Roman" pitchFamily="18" charset="0"/>
                <a:cs typeface="Times New Roman" pitchFamily="18" charset="0"/>
              </a:rPr>
              <a:t>IMPUGNAÇÃO DA PARTIDA/RESULTADO</a:t>
            </a:r>
            <a:endParaRPr lang="pt-BR" dirty="0">
              <a:solidFill>
                <a:srgbClr val="0000CC"/>
              </a:solidFill>
              <a:latin typeface="Times New Roman" pitchFamily="18" charset="0"/>
              <a:cs typeface="Times New Roman" pitchFamily="18" charset="0"/>
            </a:endParaRPr>
          </a:p>
        </p:txBody>
      </p:sp>
      <p:pic>
        <p:nvPicPr>
          <p:cNvPr id="4" name="Imagem 3" descr="C:\Users\mflorio\AppData\Local\Microsoft\Windows\Temporary Internet Files\Content.Word\IMG-20260623-WA0003.jpg"/>
          <p:cNvPicPr/>
          <p:nvPr/>
        </p:nvPicPr>
        <p:blipFill>
          <a:blip r:embed="rId2" cstate="print"/>
          <a:srcRect/>
          <a:stretch>
            <a:fillRect/>
          </a:stretch>
        </p:blipFill>
        <p:spPr bwMode="auto">
          <a:xfrm>
            <a:off x="251520" y="188640"/>
            <a:ext cx="1224136" cy="692696"/>
          </a:xfrm>
          <a:prstGeom prst="rect">
            <a:avLst/>
          </a:prstGeom>
          <a:noFill/>
          <a:ln w="9525">
            <a:noFill/>
            <a:miter lim="800000"/>
            <a:headEnd/>
            <a:tailEnd/>
          </a:ln>
        </p:spPr>
      </p:pic>
      <p:pic>
        <p:nvPicPr>
          <p:cNvPr id="5" name="Imagem 4" descr="C:\Users\mflorio\Desktop\Novo logo_PMS\logotipo-sequav-pms-01.png"/>
          <p:cNvPicPr/>
          <p:nvPr/>
        </p:nvPicPr>
        <p:blipFill>
          <a:blip r:embed="rId3" cstate="print"/>
          <a:srcRect/>
          <a:stretch>
            <a:fillRect/>
          </a:stretch>
        </p:blipFill>
        <p:spPr bwMode="auto">
          <a:xfrm>
            <a:off x="5148064" y="5805264"/>
            <a:ext cx="3619500" cy="84263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251520" y="1124744"/>
            <a:ext cx="8640960" cy="5040560"/>
          </a:xfrm>
        </p:spPr>
        <p:txBody>
          <a:bodyPr>
            <a:normAutofit fontScale="77500" lnSpcReduction="20000"/>
          </a:bodyPr>
          <a:lstStyle/>
          <a:p>
            <a:pPr algn="just">
              <a:buFont typeface="Wingdings" pitchFamily="2" charset="2"/>
              <a:buChar char="Ø"/>
              <a:defRPr/>
            </a:pPr>
            <a:r>
              <a:rPr lang="pt-BR" sz="2800" b="1" dirty="0">
                <a:latin typeface="Times New Roman" pitchFamily="18" charset="0"/>
                <a:cs typeface="Times New Roman" pitchFamily="18" charset="0"/>
              </a:rPr>
              <a:t>Exigido somente número na camiseta (parte de trás);</a:t>
            </a:r>
          </a:p>
          <a:p>
            <a:pPr algn="just">
              <a:spcBef>
                <a:spcPts val="0"/>
              </a:spcBef>
              <a:buNone/>
              <a:defRPr/>
            </a:pPr>
            <a:endParaRPr lang="pt-BR" sz="2800" b="1" dirty="0">
              <a:latin typeface="Times New Roman" pitchFamily="18" charset="0"/>
              <a:cs typeface="Times New Roman" pitchFamily="18" charset="0"/>
            </a:endParaRPr>
          </a:p>
          <a:p>
            <a:pPr algn="just">
              <a:buFont typeface="Wingdings" pitchFamily="2" charset="2"/>
              <a:buChar char="Ø"/>
              <a:defRPr/>
            </a:pPr>
            <a:r>
              <a:rPr lang="pt-BR" sz="2800" b="1" dirty="0">
                <a:latin typeface="Times New Roman" pitchFamily="18" charset="0"/>
                <a:cs typeface="Times New Roman" pitchFamily="18" charset="0"/>
              </a:rPr>
              <a:t>Não é obrigatório uso de caneleiras, </a:t>
            </a:r>
            <a:r>
              <a:rPr lang="pt-BR" sz="2800" b="1" dirty="0">
                <a:solidFill>
                  <a:srgbClr val="0000CC"/>
                </a:solidFill>
                <a:latin typeface="Times New Roman" pitchFamily="18" charset="0"/>
                <a:cs typeface="Times New Roman" pitchFamily="18" charset="0"/>
              </a:rPr>
              <a:t>apenas recomendado como equipamento de segurança/proteção individual, opcional;</a:t>
            </a:r>
          </a:p>
          <a:p>
            <a:pPr algn="just">
              <a:spcBef>
                <a:spcPts val="0"/>
              </a:spcBef>
              <a:defRPr/>
            </a:pPr>
            <a:endParaRPr lang="pt-BR" sz="2800" b="1" dirty="0">
              <a:latin typeface="Times New Roman" pitchFamily="18" charset="0"/>
              <a:cs typeface="Times New Roman" pitchFamily="18" charset="0"/>
            </a:endParaRPr>
          </a:p>
          <a:p>
            <a:pPr algn="just">
              <a:buFont typeface="Wingdings" pitchFamily="2" charset="2"/>
              <a:buChar char="Ø"/>
              <a:defRPr/>
            </a:pPr>
            <a:r>
              <a:rPr lang="pt-BR" sz="2800" b="1" dirty="0">
                <a:latin typeface="Times New Roman" pitchFamily="18" charset="0"/>
                <a:cs typeface="Times New Roman" pitchFamily="18" charset="0"/>
              </a:rPr>
              <a:t>Em caso de goleiro linha - a camiseta não precisa ser da mesma cor do goleiro;</a:t>
            </a:r>
          </a:p>
          <a:p>
            <a:pPr algn="just">
              <a:spcBef>
                <a:spcPts val="0"/>
              </a:spcBef>
              <a:defRPr/>
            </a:pPr>
            <a:endParaRPr lang="pt-BR" sz="2800" b="1" dirty="0">
              <a:latin typeface="Times New Roman" pitchFamily="18" charset="0"/>
              <a:cs typeface="Times New Roman" pitchFamily="18" charset="0"/>
            </a:endParaRPr>
          </a:p>
          <a:p>
            <a:pPr algn="just">
              <a:buFont typeface="Wingdings" pitchFamily="2" charset="2"/>
              <a:buChar char="Ø"/>
              <a:defRPr/>
            </a:pPr>
            <a:r>
              <a:rPr lang="pt-BR" sz="2800" b="1" dirty="0">
                <a:latin typeface="Times New Roman" pitchFamily="18" charset="0"/>
                <a:cs typeface="Times New Roman" pitchFamily="18" charset="0"/>
              </a:rPr>
              <a:t>Categorias Sub 08 e Sub 10: adaptação de regras FPFS; </a:t>
            </a:r>
          </a:p>
          <a:p>
            <a:pPr algn="just">
              <a:spcBef>
                <a:spcPts val="0"/>
              </a:spcBef>
              <a:buNone/>
              <a:defRPr/>
            </a:pPr>
            <a:endParaRPr lang="pt-BR" sz="2800" b="1" dirty="0">
              <a:latin typeface="Times New Roman" pitchFamily="18" charset="0"/>
              <a:cs typeface="Times New Roman" pitchFamily="18" charset="0"/>
            </a:endParaRPr>
          </a:p>
          <a:p>
            <a:pPr algn="just">
              <a:buFont typeface="Wingdings" pitchFamily="2" charset="2"/>
              <a:buChar char="Ø"/>
              <a:defRPr/>
            </a:pPr>
            <a:r>
              <a:rPr lang="pt-BR" sz="2800" b="1" dirty="0">
                <a:latin typeface="Times New Roman" pitchFamily="18" charset="0"/>
                <a:cs typeface="Times New Roman" pitchFamily="18" charset="0"/>
              </a:rPr>
              <a:t>Será obrigatório que cada equipe apresente, no dia do seu jogo, 01 (uma) bola, da respectiva categoria, em condições de uso;</a:t>
            </a:r>
          </a:p>
          <a:p>
            <a:pPr algn="just">
              <a:buNone/>
              <a:defRPr/>
            </a:pPr>
            <a:r>
              <a:rPr lang="pt-BR" sz="2800" b="1" dirty="0">
                <a:solidFill>
                  <a:srgbClr val="FF0000"/>
                </a:solidFill>
                <a:latin typeface="Times New Roman" pitchFamily="18" charset="0"/>
                <a:cs typeface="Times New Roman" pitchFamily="18" charset="0"/>
              </a:rPr>
              <a:t>Penalidade: perda por WO, caso não apresente a bola.</a:t>
            </a:r>
          </a:p>
          <a:p>
            <a:pPr algn="just">
              <a:spcBef>
                <a:spcPts val="0"/>
              </a:spcBef>
              <a:buNone/>
              <a:defRPr/>
            </a:pPr>
            <a:endParaRPr lang="pt-BR" sz="2800" b="1" dirty="0">
              <a:latin typeface="Times New Roman" pitchFamily="18" charset="0"/>
              <a:cs typeface="Times New Roman" pitchFamily="18" charset="0"/>
            </a:endParaRPr>
          </a:p>
          <a:p>
            <a:pPr algn="just">
              <a:buFont typeface="Wingdings" pitchFamily="2" charset="2"/>
              <a:buChar char="Ø"/>
              <a:defRPr/>
            </a:pPr>
            <a:r>
              <a:rPr lang="pt-BR" sz="2800" b="1" dirty="0">
                <a:solidFill>
                  <a:srgbClr val="7030A0"/>
                </a:solidFill>
                <a:latin typeface="Times New Roman" pitchFamily="18" charset="0"/>
                <a:cs typeface="Times New Roman" pitchFamily="18" charset="0"/>
              </a:rPr>
              <a:t>Equipes com  02 (duas) ou mais inscrições na mesma categoria devem ficar atentas a quais jogadores estão inscritos em qual equipe. Não serão feitas trocas.</a:t>
            </a:r>
          </a:p>
          <a:p>
            <a:endParaRPr lang="pt-BR" dirty="0"/>
          </a:p>
        </p:txBody>
      </p:sp>
      <p:sp>
        <p:nvSpPr>
          <p:cNvPr id="3" name="Título 2"/>
          <p:cNvSpPr>
            <a:spLocks noGrp="1"/>
          </p:cNvSpPr>
          <p:nvPr>
            <p:ph type="title"/>
          </p:nvPr>
        </p:nvSpPr>
        <p:spPr>
          <a:xfrm>
            <a:off x="1619672" y="260648"/>
            <a:ext cx="6984776" cy="922114"/>
          </a:xfrm>
        </p:spPr>
        <p:txBody>
          <a:bodyPr/>
          <a:lstStyle/>
          <a:p>
            <a:pPr algn="ctr"/>
            <a:r>
              <a:rPr lang="pt-BR" dirty="0">
                <a:solidFill>
                  <a:srgbClr val="0000CC"/>
                </a:solidFill>
                <a:latin typeface="Times New Roman" pitchFamily="18" charset="0"/>
                <a:cs typeface="Times New Roman" pitchFamily="18" charset="0"/>
              </a:rPr>
              <a:t>INFORMAÇÕES GERAIS</a:t>
            </a:r>
            <a:endParaRPr lang="pt-BR" dirty="0">
              <a:latin typeface="Times New Roman" pitchFamily="18" charset="0"/>
              <a:cs typeface="Times New Roman" pitchFamily="18" charset="0"/>
            </a:endParaRPr>
          </a:p>
        </p:txBody>
      </p:sp>
      <p:pic>
        <p:nvPicPr>
          <p:cNvPr id="4" name="Imagem 3" descr="C:\Users\mflorio\AppData\Local\Microsoft\Windows\Temporary Internet Files\Content.Word\IMG-20260623-WA0003.jpg"/>
          <p:cNvPicPr/>
          <p:nvPr/>
        </p:nvPicPr>
        <p:blipFill>
          <a:blip r:embed="rId2" cstate="print"/>
          <a:srcRect/>
          <a:stretch>
            <a:fillRect/>
          </a:stretch>
        </p:blipFill>
        <p:spPr bwMode="auto">
          <a:xfrm>
            <a:off x="251520" y="188640"/>
            <a:ext cx="1224136" cy="692696"/>
          </a:xfrm>
          <a:prstGeom prst="rect">
            <a:avLst/>
          </a:prstGeom>
          <a:noFill/>
          <a:ln w="9525">
            <a:noFill/>
            <a:miter lim="800000"/>
            <a:headEnd/>
            <a:tailEnd/>
          </a:ln>
        </p:spPr>
      </p:pic>
      <p:pic>
        <p:nvPicPr>
          <p:cNvPr id="5" name="Imagem 4" descr="C:\Users\mflorio\Desktop\Novo logo_PMS\logotipo-sequav-pms-01.png"/>
          <p:cNvPicPr/>
          <p:nvPr/>
        </p:nvPicPr>
        <p:blipFill>
          <a:blip r:embed="rId3" cstate="print"/>
          <a:srcRect/>
          <a:stretch>
            <a:fillRect/>
          </a:stretch>
        </p:blipFill>
        <p:spPr bwMode="auto">
          <a:xfrm>
            <a:off x="5148064" y="5805264"/>
            <a:ext cx="3619500" cy="84263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67544" y="188640"/>
            <a:ext cx="8229600" cy="936104"/>
          </a:xfrm>
        </p:spPr>
        <p:txBody>
          <a:bodyPr>
            <a:normAutofit/>
          </a:bodyPr>
          <a:lstStyle/>
          <a:p>
            <a:pPr algn="ctr"/>
            <a:r>
              <a:rPr lang="pt-BR" sz="4400" dirty="0">
                <a:solidFill>
                  <a:srgbClr val="0000CC"/>
                </a:solidFill>
                <a:latin typeface="Times New Roman" pitchFamily="18" charset="0"/>
                <a:cs typeface="Times New Roman" pitchFamily="18" charset="0"/>
              </a:rPr>
              <a:t>BOLAS UTILIZADAS</a:t>
            </a:r>
            <a:endParaRPr lang="pt-BR" sz="4400" dirty="0">
              <a:latin typeface="Times New Roman" pitchFamily="18" charset="0"/>
              <a:cs typeface="Times New Roman" pitchFamily="18" charset="0"/>
            </a:endParaRPr>
          </a:p>
        </p:txBody>
      </p:sp>
      <p:pic>
        <p:nvPicPr>
          <p:cNvPr id="4" name="Imagem 5" descr="\\Pms-373315\SCE\DCE_2025\CRUZEIRINHO_2025\Bolas utilizadas.jpg"/>
          <p:cNvPicPr>
            <a:picLocks noGrp="1" noChangeAspect="1" noChangeArrowheads="1"/>
          </p:cNvPicPr>
          <p:nvPr>
            <p:ph idx="1"/>
          </p:nvPr>
        </p:nvPicPr>
        <p:blipFill>
          <a:blip r:embed="rId2" cstate="print"/>
          <a:srcRect/>
          <a:stretch>
            <a:fillRect/>
          </a:stretch>
        </p:blipFill>
        <p:spPr bwMode="auto">
          <a:xfrm>
            <a:off x="179512" y="980727"/>
            <a:ext cx="8784976" cy="4896545"/>
          </a:xfrm>
          <a:prstGeom prst="rect">
            <a:avLst/>
          </a:prstGeom>
          <a:noFill/>
          <a:ln w="9525">
            <a:noFill/>
            <a:miter lim="800000"/>
            <a:headEnd/>
            <a:tailEnd/>
          </a:ln>
        </p:spPr>
      </p:pic>
      <p:pic>
        <p:nvPicPr>
          <p:cNvPr id="5" name="Imagem 4" descr="C:\Users\mflorio\AppData\Local\Microsoft\Windows\Temporary Internet Files\Content.Word\IMG-20260623-WA0003.jpg"/>
          <p:cNvPicPr/>
          <p:nvPr/>
        </p:nvPicPr>
        <p:blipFill>
          <a:blip r:embed="rId3" cstate="print"/>
          <a:srcRect/>
          <a:stretch>
            <a:fillRect/>
          </a:stretch>
        </p:blipFill>
        <p:spPr bwMode="auto">
          <a:xfrm>
            <a:off x="251520" y="188640"/>
            <a:ext cx="1224136" cy="692696"/>
          </a:xfrm>
          <a:prstGeom prst="rect">
            <a:avLst/>
          </a:prstGeom>
          <a:noFill/>
          <a:ln w="9525">
            <a:noFill/>
            <a:miter lim="800000"/>
            <a:headEnd/>
            <a:tailEnd/>
          </a:ln>
        </p:spPr>
      </p:pic>
      <p:pic>
        <p:nvPicPr>
          <p:cNvPr id="6" name="Imagem 5" descr="C:\Users\mflorio\Desktop\Novo logo_PMS\logotipo-sequav-pms-01.png"/>
          <p:cNvPicPr/>
          <p:nvPr/>
        </p:nvPicPr>
        <p:blipFill>
          <a:blip r:embed="rId4" cstate="print"/>
          <a:srcRect/>
          <a:stretch>
            <a:fillRect/>
          </a:stretch>
        </p:blipFill>
        <p:spPr bwMode="auto">
          <a:xfrm>
            <a:off x="5148064" y="5805264"/>
            <a:ext cx="3619500" cy="84263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467544" y="332656"/>
            <a:ext cx="8229600" cy="936104"/>
          </a:xfrm>
        </p:spPr>
        <p:txBody>
          <a:bodyPr>
            <a:normAutofit/>
          </a:bodyPr>
          <a:lstStyle/>
          <a:p>
            <a:pPr algn="ctr"/>
            <a:r>
              <a:rPr lang="pt-BR" sz="4400" dirty="0">
                <a:solidFill>
                  <a:srgbClr val="0000CC"/>
                </a:solidFill>
                <a:latin typeface="Times New Roman" pitchFamily="18" charset="0"/>
                <a:cs typeface="Times New Roman" pitchFamily="18" charset="0"/>
              </a:rPr>
              <a:t>CAMPANHA</a:t>
            </a:r>
            <a:endParaRPr lang="pt-BR" sz="4400" dirty="0">
              <a:latin typeface="Times New Roman" pitchFamily="18" charset="0"/>
              <a:cs typeface="Times New Roman" pitchFamily="18" charset="0"/>
            </a:endParaRPr>
          </a:p>
        </p:txBody>
      </p:sp>
      <p:pic>
        <p:nvPicPr>
          <p:cNvPr id="5" name="Imagem 4" descr="C:\Users\mflorio\AppData\Local\Microsoft\Windows\Temporary Internet Files\Content.Word\IMG-20260623-WA0003.jpg"/>
          <p:cNvPicPr/>
          <p:nvPr/>
        </p:nvPicPr>
        <p:blipFill>
          <a:blip r:embed="rId2" cstate="print"/>
          <a:srcRect/>
          <a:stretch>
            <a:fillRect/>
          </a:stretch>
        </p:blipFill>
        <p:spPr bwMode="auto">
          <a:xfrm>
            <a:off x="251520" y="188640"/>
            <a:ext cx="1224136" cy="692696"/>
          </a:xfrm>
          <a:prstGeom prst="rect">
            <a:avLst/>
          </a:prstGeom>
          <a:noFill/>
          <a:ln w="9525">
            <a:noFill/>
            <a:miter lim="800000"/>
            <a:headEnd/>
            <a:tailEnd/>
          </a:ln>
        </p:spPr>
      </p:pic>
      <p:pic>
        <p:nvPicPr>
          <p:cNvPr id="6" name="Imagem 5" descr="C:\Users\mflorio\Desktop\Novo logo_PMS\logotipo-sequav-pms-01.png"/>
          <p:cNvPicPr/>
          <p:nvPr/>
        </p:nvPicPr>
        <p:blipFill>
          <a:blip r:embed="rId3" cstate="print"/>
          <a:srcRect/>
          <a:stretch>
            <a:fillRect/>
          </a:stretch>
        </p:blipFill>
        <p:spPr bwMode="auto">
          <a:xfrm>
            <a:off x="5148064" y="5805264"/>
            <a:ext cx="3619500" cy="842635"/>
          </a:xfrm>
          <a:prstGeom prst="rect">
            <a:avLst/>
          </a:prstGeom>
          <a:noFill/>
          <a:ln w="9525">
            <a:noFill/>
            <a:miter lim="800000"/>
            <a:headEnd/>
            <a:tailEnd/>
          </a:ln>
        </p:spPr>
      </p:pic>
      <p:sp>
        <p:nvSpPr>
          <p:cNvPr id="7" name="Espaço Reservado para Conteúdo 6"/>
          <p:cNvSpPr>
            <a:spLocks noGrp="1"/>
          </p:cNvSpPr>
          <p:nvPr>
            <p:ph idx="1"/>
          </p:nvPr>
        </p:nvSpPr>
        <p:spPr>
          <a:xfrm>
            <a:off x="467544" y="1700808"/>
            <a:ext cx="8229600" cy="4525963"/>
          </a:xfrm>
        </p:spPr>
        <p:txBody>
          <a:bodyPr>
            <a:normAutofit/>
          </a:bodyPr>
          <a:lstStyle/>
          <a:p>
            <a:pPr algn="ctr">
              <a:buNone/>
            </a:pPr>
            <a:r>
              <a:rPr lang="pt-BR" sz="3600" b="1" dirty="0">
                <a:solidFill>
                  <a:srgbClr val="00B050"/>
                </a:solidFill>
                <a:latin typeface="Times New Roman" pitchFamily="18" charset="0"/>
                <a:cs typeface="Times New Roman" pitchFamily="18" charset="0"/>
              </a:rPr>
              <a:t>Cada gol, uma árvore</a:t>
            </a:r>
          </a:p>
          <a:p>
            <a:endParaRPr lang="pt-BR" dirty="0"/>
          </a:p>
          <a:p>
            <a:pPr algn="ctr">
              <a:buNone/>
              <a:defRPr/>
            </a:pPr>
            <a:r>
              <a:rPr lang="pt-BR" sz="2800" b="1" dirty="0">
                <a:latin typeface="Times New Roman" pitchFamily="18" charset="0"/>
                <a:cs typeface="Times New Roman" pitchFamily="18" charset="0"/>
              </a:rPr>
              <a:t>Secretaria de Esporte e Qualidade de Vida</a:t>
            </a:r>
          </a:p>
          <a:p>
            <a:pPr algn="ctr">
              <a:buNone/>
              <a:defRPr/>
            </a:pPr>
            <a:r>
              <a:rPr lang="pt-BR" sz="2800" b="1" dirty="0">
                <a:latin typeface="Times New Roman" pitchFamily="18" charset="0"/>
                <a:cs typeface="Times New Roman" pitchFamily="18" charset="0"/>
              </a:rPr>
              <a:t> e</a:t>
            </a:r>
          </a:p>
          <a:p>
            <a:pPr algn="ctr">
              <a:buNone/>
              <a:defRPr/>
            </a:pPr>
            <a:r>
              <a:rPr lang="pt-BR" sz="2800" b="1" dirty="0">
                <a:latin typeface="Times New Roman" pitchFamily="18" charset="0"/>
                <a:cs typeface="Times New Roman" pitchFamily="18" charset="0"/>
              </a:rPr>
              <a:t>Secretaria do Meio Ambiente e Bem Estar Animal</a:t>
            </a:r>
          </a:p>
          <a:p>
            <a:endParaRPr lang="pt-B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323528" y="1481329"/>
            <a:ext cx="8496944" cy="4323936"/>
          </a:xfrm>
        </p:spPr>
        <p:txBody>
          <a:bodyPr>
            <a:normAutofit lnSpcReduction="10000"/>
          </a:bodyPr>
          <a:lstStyle/>
          <a:p>
            <a:pPr algn="ctr">
              <a:buNone/>
            </a:pPr>
            <a:r>
              <a:rPr lang="pt-BR" sz="5400" b="1" dirty="0">
                <a:solidFill>
                  <a:srgbClr val="FF0000"/>
                </a:solidFill>
                <a:latin typeface="Times New Roman" pitchFamily="18" charset="0"/>
                <a:cs typeface="Times New Roman" pitchFamily="18" charset="0"/>
              </a:rPr>
              <a:t>IMPORTANTE!!!!!</a:t>
            </a:r>
          </a:p>
          <a:p>
            <a:pPr algn="ctr">
              <a:buNone/>
            </a:pPr>
            <a:endParaRPr lang="pt-BR" sz="5400" b="1" dirty="0">
              <a:solidFill>
                <a:srgbClr val="FF0000"/>
              </a:solidFill>
              <a:latin typeface="Times New Roman" pitchFamily="18" charset="0"/>
              <a:cs typeface="Times New Roman" pitchFamily="18" charset="0"/>
            </a:endParaRPr>
          </a:p>
          <a:p>
            <a:pPr algn="ctr">
              <a:buNone/>
            </a:pPr>
            <a:endParaRPr lang="pt-BR" sz="5400" b="1" dirty="0">
              <a:solidFill>
                <a:srgbClr val="FF0000"/>
              </a:solidFill>
              <a:latin typeface="Times New Roman" pitchFamily="18" charset="0"/>
              <a:cs typeface="Times New Roman" pitchFamily="18" charset="0"/>
            </a:endParaRPr>
          </a:p>
          <a:p>
            <a:pPr algn="ctr">
              <a:buNone/>
              <a:defRPr/>
            </a:pPr>
            <a:r>
              <a:rPr lang="pt-BR" sz="6200" b="1" dirty="0">
                <a:latin typeface="Times New Roman" pitchFamily="18" charset="0"/>
                <a:cs typeface="Times New Roman" pitchFamily="18" charset="0"/>
              </a:rPr>
              <a:t>LER  O </a:t>
            </a:r>
          </a:p>
          <a:p>
            <a:pPr algn="ctr">
              <a:buNone/>
              <a:defRPr/>
            </a:pPr>
            <a:r>
              <a:rPr lang="pt-BR" sz="6200" b="1" dirty="0">
                <a:latin typeface="Times New Roman" pitchFamily="18" charset="0"/>
                <a:cs typeface="Times New Roman" pitchFamily="18" charset="0"/>
              </a:rPr>
              <a:t>REGULAMENTO.</a:t>
            </a:r>
          </a:p>
          <a:p>
            <a:pPr algn="ctr">
              <a:buNone/>
            </a:pPr>
            <a:endParaRPr lang="pt-BR" sz="5400" dirty="0"/>
          </a:p>
        </p:txBody>
      </p:sp>
      <p:sp>
        <p:nvSpPr>
          <p:cNvPr id="3" name="Título 2"/>
          <p:cNvSpPr>
            <a:spLocks noGrp="1"/>
          </p:cNvSpPr>
          <p:nvPr>
            <p:ph type="title"/>
          </p:nvPr>
        </p:nvSpPr>
        <p:spPr>
          <a:xfrm>
            <a:off x="914400" y="764704"/>
            <a:ext cx="7834064" cy="504056"/>
          </a:xfrm>
        </p:spPr>
        <p:txBody>
          <a:bodyPr>
            <a:normAutofit fontScale="90000"/>
          </a:bodyPr>
          <a:lstStyle/>
          <a:p>
            <a:pPr algn="ctr"/>
            <a:r>
              <a:rPr lang="pt-BR" sz="5300" dirty="0">
                <a:solidFill>
                  <a:srgbClr val="0000CC"/>
                </a:solidFill>
                <a:latin typeface="Times New Roman" pitchFamily="18" charset="0"/>
                <a:cs typeface="Times New Roman" pitchFamily="18" charset="0"/>
              </a:rPr>
              <a:t>DÚVIDAS ???</a:t>
            </a:r>
            <a:br>
              <a:rPr lang="pt-BR" sz="9600" dirty="0">
                <a:solidFill>
                  <a:srgbClr val="0000CC"/>
                </a:solidFill>
                <a:latin typeface="Times New Roman" pitchFamily="18" charset="0"/>
                <a:cs typeface="Times New Roman" pitchFamily="18" charset="0"/>
              </a:rPr>
            </a:br>
            <a:endParaRPr lang="pt-BR" dirty="0">
              <a:latin typeface="Times New Roman" pitchFamily="18" charset="0"/>
              <a:cs typeface="Times New Roman" pitchFamily="18" charset="0"/>
            </a:endParaRPr>
          </a:p>
        </p:txBody>
      </p:sp>
      <p:sp>
        <p:nvSpPr>
          <p:cNvPr id="4" name="Seta para baixo 3"/>
          <p:cNvSpPr/>
          <p:nvPr/>
        </p:nvSpPr>
        <p:spPr>
          <a:xfrm>
            <a:off x="4355976" y="2492896"/>
            <a:ext cx="574675" cy="1008063"/>
          </a:xfrm>
          <a:prstGeom prst="downArrow">
            <a:avLst>
              <a:gd name="adj1" fmla="val 32297"/>
              <a:gd name="adj2" fmla="val 50000"/>
            </a:avLst>
          </a:prstGeom>
          <a:solidFill>
            <a:srgbClr val="00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dirty="0">
              <a:solidFill>
                <a:schemeClr val="tx1"/>
              </a:solidFill>
            </a:endParaRPr>
          </a:p>
        </p:txBody>
      </p:sp>
      <p:pic>
        <p:nvPicPr>
          <p:cNvPr id="5" name="Imagem 4" descr="C:\Users\mflorio\AppData\Local\Microsoft\Windows\Temporary Internet Files\Content.Word\IMG-20260623-WA0003.jpg"/>
          <p:cNvPicPr/>
          <p:nvPr/>
        </p:nvPicPr>
        <p:blipFill>
          <a:blip r:embed="rId2" cstate="print"/>
          <a:srcRect/>
          <a:stretch>
            <a:fillRect/>
          </a:stretch>
        </p:blipFill>
        <p:spPr bwMode="auto">
          <a:xfrm>
            <a:off x="251520" y="188640"/>
            <a:ext cx="1224136" cy="692696"/>
          </a:xfrm>
          <a:prstGeom prst="rect">
            <a:avLst/>
          </a:prstGeom>
          <a:noFill/>
          <a:ln w="9525">
            <a:noFill/>
            <a:miter lim="800000"/>
            <a:headEnd/>
            <a:tailEnd/>
          </a:ln>
        </p:spPr>
      </p:pic>
      <p:pic>
        <p:nvPicPr>
          <p:cNvPr id="6" name="Imagem 5" descr="C:\Users\mflorio\Desktop\Novo logo_PMS\logotipo-sequav-pms-01.png"/>
          <p:cNvPicPr/>
          <p:nvPr/>
        </p:nvPicPr>
        <p:blipFill>
          <a:blip r:embed="rId3" cstate="print"/>
          <a:srcRect/>
          <a:stretch>
            <a:fillRect/>
          </a:stretch>
        </p:blipFill>
        <p:spPr bwMode="auto">
          <a:xfrm>
            <a:off x="5148064" y="5805264"/>
            <a:ext cx="3619500" cy="84263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67544" y="1196752"/>
            <a:ext cx="8280920" cy="4392487"/>
          </a:xfrm>
        </p:spPr>
        <p:txBody>
          <a:bodyPr>
            <a:normAutofit/>
          </a:bodyPr>
          <a:lstStyle/>
          <a:p>
            <a:pPr algn="just">
              <a:buNone/>
              <a:defRPr/>
            </a:pPr>
            <a:endParaRPr lang="pt-BR" sz="2000" b="1" dirty="0">
              <a:latin typeface="Calibri" pitchFamily="34" charset="0"/>
            </a:endParaRPr>
          </a:p>
          <a:p>
            <a:pPr algn="just">
              <a:buNone/>
              <a:defRPr/>
            </a:pPr>
            <a:r>
              <a:rPr lang="pt-BR" sz="2400" b="1" dirty="0">
                <a:latin typeface="Times New Roman" pitchFamily="18" charset="0"/>
                <a:cs typeface="Times New Roman" pitchFamily="18" charset="0"/>
              </a:rPr>
              <a:t>Site: </a:t>
            </a:r>
            <a:r>
              <a:rPr lang="pt-BR" sz="2000" b="1" dirty="0">
                <a:solidFill>
                  <a:srgbClr val="0000CC"/>
                </a:solidFill>
                <a:latin typeface="Times New Roman" pitchFamily="18" charset="0"/>
                <a:cs typeface="Times New Roman" pitchFamily="18" charset="0"/>
                <a:hlinkClick r:id="rId2"/>
              </a:rPr>
              <a:t>https://esporte.sorocaba.sp.gov.br/campeonatos/cruzeirinho-2026/</a:t>
            </a:r>
            <a:endParaRPr lang="pt-BR" sz="2000" b="1" dirty="0">
              <a:solidFill>
                <a:srgbClr val="0000CC"/>
              </a:solidFill>
              <a:latin typeface="Times New Roman" pitchFamily="18" charset="0"/>
              <a:cs typeface="Times New Roman" pitchFamily="18" charset="0"/>
            </a:endParaRPr>
          </a:p>
          <a:p>
            <a:pPr algn="just">
              <a:buNone/>
              <a:defRPr/>
            </a:pPr>
            <a:r>
              <a:rPr lang="pt-BR" sz="2000" b="1" dirty="0">
                <a:solidFill>
                  <a:srgbClr val="0000CC"/>
                </a:solidFill>
                <a:latin typeface="Times New Roman" pitchFamily="18" charset="0"/>
                <a:cs typeface="Times New Roman" pitchFamily="18" charset="0"/>
              </a:rPr>
              <a:t> </a:t>
            </a:r>
          </a:p>
          <a:p>
            <a:pPr algn="just">
              <a:buNone/>
              <a:defRPr/>
            </a:pPr>
            <a:r>
              <a:rPr lang="pt-BR" sz="2800" b="1" dirty="0">
                <a:latin typeface="Times New Roman" pitchFamily="18" charset="0"/>
                <a:cs typeface="Times New Roman" pitchFamily="18" charset="0"/>
              </a:rPr>
              <a:t>Emails:</a:t>
            </a:r>
            <a:r>
              <a:rPr lang="pt-BR" sz="2800" b="1" dirty="0">
                <a:solidFill>
                  <a:srgbClr val="0000CC"/>
                </a:solidFill>
                <a:latin typeface="Times New Roman" pitchFamily="18" charset="0"/>
                <a:cs typeface="Times New Roman" pitchFamily="18" charset="0"/>
              </a:rPr>
              <a:t> </a:t>
            </a:r>
            <a:r>
              <a:rPr lang="pt-BR" sz="2800" b="1" dirty="0">
                <a:solidFill>
                  <a:srgbClr val="0000CC"/>
                </a:solidFill>
                <a:latin typeface="Times New Roman" pitchFamily="18" charset="0"/>
                <a:cs typeface="Times New Roman" pitchFamily="18" charset="0"/>
                <a:hlinkClick r:id="rId3"/>
              </a:rPr>
              <a:t>cruzeirinho@sorocaba.sp.gov.br</a:t>
            </a:r>
            <a:endParaRPr lang="pt-BR" sz="2800" b="1" dirty="0">
              <a:solidFill>
                <a:srgbClr val="0000CC"/>
              </a:solidFill>
              <a:latin typeface="Times New Roman" pitchFamily="18" charset="0"/>
              <a:cs typeface="Times New Roman" pitchFamily="18" charset="0"/>
            </a:endParaRPr>
          </a:p>
          <a:p>
            <a:pPr algn="just">
              <a:buNone/>
              <a:defRPr/>
            </a:pPr>
            <a:r>
              <a:rPr lang="pt-BR" sz="2800" b="1" dirty="0">
                <a:solidFill>
                  <a:srgbClr val="0000CC"/>
                </a:solidFill>
                <a:latin typeface="Times New Roman" pitchFamily="18" charset="0"/>
                <a:cs typeface="Times New Roman" pitchFamily="18" charset="0"/>
              </a:rPr>
              <a:t>            </a:t>
            </a:r>
            <a:r>
              <a:rPr lang="pt-BR" sz="2800" b="1" dirty="0">
                <a:solidFill>
                  <a:srgbClr val="0000CC"/>
                </a:solidFill>
                <a:latin typeface="Times New Roman" pitchFamily="18" charset="0"/>
                <a:cs typeface="Times New Roman" pitchFamily="18" charset="0"/>
                <a:hlinkClick r:id="rId4"/>
              </a:rPr>
              <a:t>cruzeirinhosorocaba@gmail.com</a:t>
            </a:r>
            <a:endParaRPr lang="pt-BR" sz="2800" b="1" dirty="0">
              <a:solidFill>
                <a:srgbClr val="0000CC"/>
              </a:solidFill>
              <a:latin typeface="Times New Roman" pitchFamily="18" charset="0"/>
              <a:cs typeface="Times New Roman" pitchFamily="18" charset="0"/>
            </a:endParaRPr>
          </a:p>
          <a:p>
            <a:pPr algn="ctr">
              <a:buNone/>
              <a:defRPr/>
            </a:pPr>
            <a:endParaRPr lang="pt-BR" sz="2400" b="1" dirty="0">
              <a:solidFill>
                <a:srgbClr val="7030A0"/>
              </a:solidFill>
              <a:latin typeface="Times New Roman" pitchFamily="18" charset="0"/>
              <a:cs typeface="Times New Roman" pitchFamily="18" charset="0"/>
            </a:endParaRPr>
          </a:p>
          <a:p>
            <a:pPr algn="ctr">
              <a:buNone/>
              <a:defRPr/>
            </a:pPr>
            <a:r>
              <a:rPr lang="pt-BR" sz="2400" b="1" dirty="0">
                <a:solidFill>
                  <a:srgbClr val="7030A0"/>
                </a:solidFill>
                <a:latin typeface="Times New Roman" pitchFamily="18" charset="0"/>
                <a:cs typeface="Times New Roman" pitchFamily="18" charset="0"/>
              </a:rPr>
              <a:t>INFORMAÇÕES</a:t>
            </a:r>
          </a:p>
          <a:p>
            <a:pPr algn="ctr">
              <a:buNone/>
              <a:defRPr/>
            </a:pPr>
            <a:endParaRPr lang="pt-BR" sz="2400" b="1" dirty="0">
              <a:solidFill>
                <a:srgbClr val="0000CC"/>
              </a:solidFill>
              <a:latin typeface="Times New Roman" pitchFamily="18" charset="0"/>
              <a:cs typeface="Times New Roman" pitchFamily="18" charset="0"/>
            </a:endParaRPr>
          </a:p>
          <a:p>
            <a:pPr algn="ctr">
              <a:buNone/>
              <a:defRPr/>
            </a:pPr>
            <a:r>
              <a:rPr lang="pt-BR" sz="2400" b="1" dirty="0">
                <a:latin typeface="Times New Roman" pitchFamily="18" charset="0"/>
                <a:cs typeface="Times New Roman" pitchFamily="18" charset="0"/>
              </a:rPr>
              <a:t>Telefone:  </a:t>
            </a:r>
            <a:r>
              <a:rPr lang="pt-BR" sz="2400" b="1" dirty="0">
                <a:solidFill>
                  <a:srgbClr val="0000CC"/>
                </a:solidFill>
                <a:latin typeface="Times New Roman" pitchFamily="18" charset="0"/>
                <a:cs typeface="Times New Roman" pitchFamily="18" charset="0"/>
              </a:rPr>
              <a:t>3212-7282</a:t>
            </a:r>
            <a:endParaRPr lang="pt-BR" sz="2400" dirty="0">
              <a:latin typeface="Times New Roman" pitchFamily="18" charset="0"/>
              <a:cs typeface="Times New Roman" pitchFamily="18" charset="0"/>
            </a:endParaRPr>
          </a:p>
        </p:txBody>
      </p:sp>
      <p:sp>
        <p:nvSpPr>
          <p:cNvPr id="3" name="Título 2"/>
          <p:cNvSpPr>
            <a:spLocks noGrp="1"/>
          </p:cNvSpPr>
          <p:nvPr>
            <p:ph type="title"/>
          </p:nvPr>
        </p:nvSpPr>
        <p:spPr/>
        <p:txBody>
          <a:bodyPr>
            <a:normAutofit fontScale="90000"/>
          </a:bodyPr>
          <a:lstStyle/>
          <a:p>
            <a:pPr algn="ctr"/>
            <a:r>
              <a:rPr lang="pt-BR" sz="4400" dirty="0">
                <a:solidFill>
                  <a:srgbClr val="0000CC"/>
                </a:solidFill>
                <a:latin typeface="Times New Roman" pitchFamily="18" charset="0"/>
                <a:cs typeface="Times New Roman" pitchFamily="18" charset="0"/>
              </a:rPr>
              <a:t>CONTATOS</a:t>
            </a:r>
            <a:r>
              <a:rPr lang="pt-BR" sz="8000" dirty="0">
                <a:solidFill>
                  <a:srgbClr val="0000CC"/>
                </a:solidFill>
                <a:latin typeface="Times New Roman" pitchFamily="18" charset="0"/>
                <a:cs typeface="Times New Roman" pitchFamily="18" charset="0"/>
              </a:rPr>
              <a:t> </a:t>
            </a:r>
            <a:r>
              <a:rPr lang="pt-BR" sz="4400" dirty="0">
                <a:solidFill>
                  <a:srgbClr val="0000CC"/>
                </a:solidFill>
                <a:latin typeface="Times New Roman" pitchFamily="18" charset="0"/>
                <a:cs typeface="Times New Roman" pitchFamily="18" charset="0"/>
              </a:rPr>
              <a:t>OFICIAIS</a:t>
            </a:r>
            <a:endParaRPr lang="pt-BR" dirty="0">
              <a:latin typeface="Times New Roman" pitchFamily="18" charset="0"/>
              <a:cs typeface="Times New Roman" pitchFamily="18" charset="0"/>
            </a:endParaRPr>
          </a:p>
        </p:txBody>
      </p:sp>
      <p:pic>
        <p:nvPicPr>
          <p:cNvPr id="4" name="Imagem 3" descr="C:\Users\mflorio\AppData\Local\Microsoft\Windows\Temporary Internet Files\Content.Word\IMG-20260623-WA0003.jpg"/>
          <p:cNvPicPr/>
          <p:nvPr/>
        </p:nvPicPr>
        <p:blipFill>
          <a:blip r:embed="rId5" cstate="print"/>
          <a:srcRect/>
          <a:stretch>
            <a:fillRect/>
          </a:stretch>
        </p:blipFill>
        <p:spPr bwMode="auto">
          <a:xfrm>
            <a:off x="251520" y="188640"/>
            <a:ext cx="1224136" cy="692696"/>
          </a:xfrm>
          <a:prstGeom prst="rect">
            <a:avLst/>
          </a:prstGeom>
          <a:noFill/>
          <a:ln w="9525">
            <a:noFill/>
            <a:miter lim="800000"/>
            <a:headEnd/>
            <a:tailEnd/>
          </a:ln>
        </p:spPr>
      </p:pic>
      <p:pic>
        <p:nvPicPr>
          <p:cNvPr id="5" name="Imagem 4" descr="C:\Users\mflorio\Desktop\Novo logo_PMS\logotipo-sequav-pms-01.png"/>
          <p:cNvPicPr/>
          <p:nvPr/>
        </p:nvPicPr>
        <p:blipFill>
          <a:blip r:embed="rId6" cstate="print"/>
          <a:srcRect/>
          <a:stretch>
            <a:fillRect/>
          </a:stretch>
        </p:blipFill>
        <p:spPr bwMode="auto">
          <a:xfrm>
            <a:off x="5148064" y="5805264"/>
            <a:ext cx="3619500" cy="84263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323528" y="1484784"/>
            <a:ext cx="8280920" cy="4392487"/>
          </a:xfrm>
        </p:spPr>
        <p:txBody>
          <a:bodyPr>
            <a:normAutofit/>
          </a:bodyPr>
          <a:lstStyle/>
          <a:p>
            <a:pPr algn="just">
              <a:buNone/>
              <a:defRPr/>
            </a:pPr>
            <a:endParaRPr lang="pt-BR" sz="2000" b="1" dirty="0">
              <a:latin typeface="Calibri" pitchFamily="34" charset="0"/>
            </a:endParaRPr>
          </a:p>
          <a:p>
            <a:pPr algn="ctr">
              <a:buNone/>
              <a:defRPr/>
            </a:pPr>
            <a:r>
              <a:rPr lang="pt-BR" sz="9600" b="1" dirty="0">
                <a:solidFill>
                  <a:srgbClr val="0070C0"/>
                </a:solidFill>
                <a:latin typeface="Times New Roman" pitchFamily="18" charset="0"/>
                <a:cs typeface="Times New Roman" pitchFamily="18" charset="0"/>
              </a:rPr>
              <a:t>SORTEIO</a:t>
            </a:r>
          </a:p>
        </p:txBody>
      </p:sp>
      <p:sp>
        <p:nvSpPr>
          <p:cNvPr id="3" name="Título 2"/>
          <p:cNvSpPr>
            <a:spLocks noGrp="1"/>
          </p:cNvSpPr>
          <p:nvPr>
            <p:ph type="title"/>
          </p:nvPr>
        </p:nvSpPr>
        <p:spPr>
          <a:xfrm>
            <a:off x="3707904" y="188640"/>
            <a:ext cx="5266928" cy="940966"/>
          </a:xfrm>
        </p:spPr>
        <p:txBody>
          <a:bodyPr>
            <a:normAutofit/>
          </a:bodyPr>
          <a:lstStyle/>
          <a:p>
            <a:pPr algn="ctr"/>
            <a:endParaRPr lang="pt-BR" dirty="0">
              <a:latin typeface="Times New Roman" pitchFamily="18" charset="0"/>
              <a:cs typeface="Times New Roman" pitchFamily="18" charset="0"/>
            </a:endParaRPr>
          </a:p>
        </p:txBody>
      </p:sp>
      <p:pic>
        <p:nvPicPr>
          <p:cNvPr id="4" name="Imagem 3" descr="C:\Users\mflorio\AppData\Local\Microsoft\Windows\Temporary Internet Files\Content.Word\IMG-20260623-WA0003.jpg"/>
          <p:cNvPicPr/>
          <p:nvPr/>
        </p:nvPicPr>
        <p:blipFill>
          <a:blip r:embed="rId2" cstate="print"/>
          <a:srcRect/>
          <a:stretch>
            <a:fillRect/>
          </a:stretch>
        </p:blipFill>
        <p:spPr bwMode="auto">
          <a:xfrm>
            <a:off x="251520" y="188640"/>
            <a:ext cx="2088232" cy="1152128"/>
          </a:xfrm>
          <a:prstGeom prst="rect">
            <a:avLst/>
          </a:prstGeom>
          <a:noFill/>
          <a:ln w="9525">
            <a:noFill/>
            <a:miter lim="800000"/>
            <a:headEnd/>
            <a:tailEnd/>
          </a:ln>
        </p:spPr>
      </p:pic>
      <p:pic>
        <p:nvPicPr>
          <p:cNvPr id="5" name="Imagem 4" descr="C:\Users\mflorio\Desktop\Novo logo_PMS\logotipo-sequav-pms-01.png"/>
          <p:cNvPicPr/>
          <p:nvPr/>
        </p:nvPicPr>
        <p:blipFill>
          <a:blip r:embed="rId3" cstate="print"/>
          <a:srcRect/>
          <a:stretch>
            <a:fillRect/>
          </a:stretch>
        </p:blipFill>
        <p:spPr bwMode="auto">
          <a:xfrm>
            <a:off x="4716016" y="5373216"/>
            <a:ext cx="4051548" cy="1274683"/>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so">
  <a:themeElements>
    <a:clrScheme name="Concurso">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so">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so">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1061</TotalTime>
  <Words>1456</Words>
  <Application>Microsoft Office PowerPoint</Application>
  <PresentationFormat>Apresentação na tela (4:3)</PresentationFormat>
  <Paragraphs>230</Paragraphs>
  <Slides>27</Slides>
  <Notes>0</Notes>
  <HiddenSlides>0</HiddenSlides>
  <MMClips>0</MMClips>
  <ScaleCrop>false</ScaleCrop>
  <HeadingPairs>
    <vt:vector size="8" baseType="variant">
      <vt:variant>
        <vt:lpstr>Fontes usadas</vt:lpstr>
      </vt:variant>
      <vt:variant>
        <vt:i4>9</vt:i4>
      </vt:variant>
      <vt:variant>
        <vt:lpstr>Tema</vt:lpstr>
      </vt:variant>
      <vt:variant>
        <vt:i4>1</vt:i4>
      </vt:variant>
      <vt:variant>
        <vt:lpstr>Servidores OLE inseridos</vt:lpstr>
      </vt:variant>
      <vt:variant>
        <vt:i4>1</vt:i4>
      </vt:variant>
      <vt:variant>
        <vt:lpstr>Títulos de slides</vt:lpstr>
      </vt:variant>
      <vt:variant>
        <vt:i4>27</vt:i4>
      </vt:variant>
    </vt:vector>
  </HeadingPairs>
  <TitlesOfParts>
    <vt:vector size="38" baseType="lpstr">
      <vt:lpstr>Arabic Typesetting</vt:lpstr>
      <vt:lpstr>Bookman Old Style</vt:lpstr>
      <vt:lpstr>Calibri</vt:lpstr>
      <vt:lpstr>Lucida Sans Unicode</vt:lpstr>
      <vt:lpstr>Times New Roman</vt:lpstr>
      <vt:lpstr>Verdana</vt:lpstr>
      <vt:lpstr>Wingdings</vt:lpstr>
      <vt:lpstr>Wingdings 2</vt:lpstr>
      <vt:lpstr>Wingdings 3</vt:lpstr>
      <vt:lpstr>Concurso</vt:lpstr>
      <vt:lpstr>Acrobat Document</vt:lpstr>
      <vt:lpstr>    CONGRESSO TÉCNICO  </vt:lpstr>
      <vt:lpstr>EQUIPES INSCRITAS (TORNEIO)</vt:lpstr>
      <vt:lpstr>EQUIPES INSCRITAS (FESTIVAL) </vt:lpstr>
      <vt:lpstr>CLASSES E CATEGORIAS</vt:lpstr>
      <vt:lpstr>CLASSES E CATEGORIAS</vt:lpstr>
      <vt:lpstr>SISTEMA DE DISPUTA</vt:lpstr>
      <vt:lpstr>DUPLA ELIMINATÓRIA FEMININO</vt:lpstr>
      <vt:lpstr>DUPLA ELIMINATÓRIA FEMININO</vt:lpstr>
      <vt:lpstr>DUPLA ELIMINATÓRIA FEMININO</vt:lpstr>
      <vt:lpstr>PROGRAMAÇÃO</vt:lpstr>
      <vt:lpstr>PROJEÇÃO DE DATAS</vt:lpstr>
      <vt:lpstr>SEMANAS DE DISPUTA</vt:lpstr>
      <vt:lpstr>FESTIVAL E TORNEIO INSCRIÇÃO DE JOGADORES</vt:lpstr>
      <vt:lpstr>TORNEIO</vt:lpstr>
      <vt:lpstr>FESTIVAL</vt:lpstr>
      <vt:lpstr>COMPETIÇÃO</vt:lpstr>
      <vt:lpstr>COMPETIÇÃO</vt:lpstr>
      <vt:lpstr>DURAÇÃO DAS PARTIDAS</vt:lpstr>
      <vt:lpstr>DOCUMENTOS PARA OS JOGOS</vt:lpstr>
      <vt:lpstr>PENALIDADES</vt:lpstr>
      <vt:lpstr>IMPUGNAÇÃO DA PARTIDA/RESULTADO</vt:lpstr>
      <vt:lpstr>INFORMAÇÕES GERAIS</vt:lpstr>
      <vt:lpstr>BOLAS UTILIZADAS</vt:lpstr>
      <vt:lpstr>CAMPANHA</vt:lpstr>
      <vt:lpstr>DÚVIDAS ??? </vt:lpstr>
      <vt:lpstr>CONTATOS OFICIAIS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DIVISÃO DE COMPETIÇÕES ESPORTIVAS</dc:title>
  <dc:creator>mflorio</dc:creator>
  <cp:lastModifiedBy>Tiago E. Ferreira</cp:lastModifiedBy>
  <cp:revision>109</cp:revision>
  <dcterms:created xsi:type="dcterms:W3CDTF">2026-07-28T14:07:20Z</dcterms:created>
  <dcterms:modified xsi:type="dcterms:W3CDTF">2026-08-29T14:50:47Z</dcterms:modified>
</cp:coreProperties>
</file>